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57" r:id="rId5"/>
    <p:sldId id="272" r:id="rId6"/>
    <p:sldId id="284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3" r:id="rId17"/>
    <p:sldId id="282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Žrtve prema županiji prebivališta</a:t>
            </a:r>
            <a:endParaRPr lang="hr-H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'zup preb'!$N$5:$N$20</c:f>
              <c:strCache>
                <c:ptCount val="16"/>
                <c:pt idx="0">
                  <c:v>Karlovačka</c:v>
                </c:pt>
                <c:pt idx="1">
                  <c:v>Grad Zagreb</c:v>
                </c:pt>
                <c:pt idx="2">
                  <c:v>Ličko-senjska</c:v>
                </c:pt>
                <c:pt idx="3">
                  <c:v>Nepoznato / n/a</c:v>
                </c:pt>
                <c:pt idx="4">
                  <c:v>Sisačko-moslavačka</c:v>
                </c:pt>
                <c:pt idx="5">
                  <c:v>Primorsko-goranska</c:v>
                </c:pt>
                <c:pt idx="6">
                  <c:v>Krapinsko-zagorska</c:v>
                </c:pt>
                <c:pt idx="7">
                  <c:v>Zagrebačka</c:v>
                </c:pt>
                <c:pt idx="8">
                  <c:v>Varaždinska</c:v>
                </c:pt>
                <c:pt idx="9">
                  <c:v>Osječko-baranjska</c:v>
                </c:pt>
                <c:pt idx="10">
                  <c:v>Splitsko-dalmatinska</c:v>
                </c:pt>
                <c:pt idx="11">
                  <c:v>Istarska</c:v>
                </c:pt>
                <c:pt idx="12">
                  <c:v>Bjelovarsko-bilogorska</c:v>
                </c:pt>
                <c:pt idx="13">
                  <c:v>Međimurska</c:v>
                </c:pt>
                <c:pt idx="14">
                  <c:v>Brodsko-posavska</c:v>
                </c:pt>
                <c:pt idx="15">
                  <c:v>Zadarska</c:v>
                </c:pt>
              </c:strCache>
            </c:strRef>
          </c:cat>
          <c:val>
            <c:numRef>
              <c:f>'zup preb'!$O$5:$O$20</c:f>
              <c:numCache>
                <c:formatCode>General</c:formatCode>
                <c:ptCount val="16"/>
                <c:pt idx="0">
                  <c:v>1369</c:v>
                </c:pt>
                <c:pt idx="1">
                  <c:v>32</c:v>
                </c:pt>
                <c:pt idx="2">
                  <c:v>21</c:v>
                </c:pt>
                <c:pt idx="3">
                  <c:v>19</c:v>
                </c:pt>
                <c:pt idx="4">
                  <c:v>12</c:v>
                </c:pt>
                <c:pt idx="5">
                  <c:v>9</c:v>
                </c:pt>
                <c:pt idx="6">
                  <c:v>7</c:v>
                </c:pt>
                <c:pt idx="7">
                  <c:v>6</c:v>
                </c:pt>
                <c:pt idx="8">
                  <c:v>4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92-4F6B-88CC-AE45A0BB4F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3350064"/>
        <c:axId val="813363504"/>
      </c:barChart>
      <c:catAx>
        <c:axId val="81335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13363504"/>
        <c:crosses val="autoZero"/>
        <c:auto val="1"/>
        <c:lblAlgn val="ctr"/>
        <c:lblOffset val="100"/>
        <c:noMultiLvlLbl val="0"/>
      </c:catAx>
      <c:valAx>
        <c:axId val="81336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1335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Žrtve prema spolu</a:t>
            </a:r>
            <a:endParaRPr lang="hr-H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70-45BF-A2C0-82BD361F7C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70-45BF-A2C0-82BD361F7C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spol!$K$3:$K$4</c:f>
              <c:strCache>
                <c:ptCount val="2"/>
                <c:pt idx="0">
                  <c:v>Muški</c:v>
                </c:pt>
                <c:pt idx="1">
                  <c:v>Ženski</c:v>
                </c:pt>
              </c:strCache>
            </c:strRef>
          </c:cat>
          <c:val>
            <c:numRef>
              <c:f>spol!$L$3:$L$4</c:f>
              <c:numCache>
                <c:formatCode>General</c:formatCode>
                <c:ptCount val="2"/>
                <c:pt idx="0">
                  <c:v>1283</c:v>
                </c:pt>
                <c:pt idx="1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70-45BF-A2C0-82BD361F7C4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Žrtve prema općini prebivališta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'opcina prebivaliste'!$F$3:$F$8</c:f>
              <c:strCache>
                <c:ptCount val="6"/>
                <c:pt idx="0">
                  <c:v>Karlovac</c:v>
                </c:pt>
                <c:pt idx="1">
                  <c:v>Slunj</c:v>
                </c:pt>
                <c:pt idx="2">
                  <c:v>Ogulin</c:v>
                </c:pt>
                <c:pt idx="3">
                  <c:v>Duga Resa</c:v>
                </c:pt>
                <c:pt idx="4">
                  <c:v>Vojnić</c:v>
                </c:pt>
                <c:pt idx="5">
                  <c:v>Ostalo</c:v>
                </c:pt>
              </c:strCache>
            </c:strRef>
          </c:cat>
          <c:val>
            <c:numRef>
              <c:f>'opcina prebivaliste'!$G$3:$G$8</c:f>
              <c:numCache>
                <c:formatCode>General</c:formatCode>
                <c:ptCount val="6"/>
                <c:pt idx="0">
                  <c:v>417</c:v>
                </c:pt>
                <c:pt idx="1">
                  <c:v>408</c:v>
                </c:pt>
                <c:pt idx="2">
                  <c:v>222</c:v>
                </c:pt>
                <c:pt idx="3">
                  <c:v>135</c:v>
                </c:pt>
                <c:pt idx="4">
                  <c:v>134</c:v>
                </c:pt>
                <c:pt idx="5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FF-45B2-A010-2D6F3349FD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48947136"/>
        <c:axId val="845646128"/>
      </c:barChart>
      <c:catAx>
        <c:axId val="84894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45646128"/>
        <c:crosses val="autoZero"/>
        <c:auto val="1"/>
        <c:lblAlgn val="ctr"/>
        <c:lblOffset val="100"/>
        <c:noMultiLvlLbl val="0"/>
      </c:catAx>
      <c:valAx>
        <c:axId val="84564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4894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Žrtve prema </a:t>
            </a:r>
            <a:r>
              <a:rPr lang="en-US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mjestu</a:t>
            </a:r>
            <a:r>
              <a:rPr lang="hr-HR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prebivališta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'grad prebivaliste'!$Q$3:$Q$17</c:f>
              <c:strCache>
                <c:ptCount val="15"/>
                <c:pt idx="0">
                  <c:v>Karlovac</c:v>
                </c:pt>
                <c:pt idx="1">
                  <c:v>Slunj</c:v>
                </c:pt>
                <c:pt idx="2">
                  <c:v>Ogulin</c:v>
                </c:pt>
                <c:pt idx="3">
                  <c:v>Plaški</c:v>
                </c:pt>
                <c:pt idx="4">
                  <c:v>Saborsko</c:v>
                </c:pt>
                <c:pt idx="5">
                  <c:v>Duga Resa</c:v>
                </c:pt>
                <c:pt idx="6">
                  <c:v>Krnjak</c:v>
                </c:pt>
                <c:pt idx="7">
                  <c:v>Rakovica</c:v>
                </c:pt>
                <c:pt idx="8">
                  <c:v>Zagreb</c:v>
                </c:pt>
                <c:pt idx="9">
                  <c:v>Cetin Grad</c:v>
                </c:pt>
                <c:pt idx="10">
                  <c:v>Vojnić</c:v>
                </c:pt>
                <c:pt idx="11">
                  <c:v>Barilović</c:v>
                </c:pt>
                <c:pt idx="12">
                  <c:v>Josipdol</c:v>
                </c:pt>
                <c:pt idx="13">
                  <c:v>Ostalo</c:v>
                </c:pt>
                <c:pt idx="14">
                  <c:v>Nepoznato</c:v>
                </c:pt>
              </c:strCache>
            </c:strRef>
          </c:cat>
          <c:val>
            <c:numRef>
              <c:f>'grad prebivaliste'!$R$3:$R$17</c:f>
              <c:numCache>
                <c:formatCode>General</c:formatCode>
                <c:ptCount val="15"/>
                <c:pt idx="0">
                  <c:v>251</c:v>
                </c:pt>
                <c:pt idx="1">
                  <c:v>125</c:v>
                </c:pt>
                <c:pt idx="2">
                  <c:v>61</c:v>
                </c:pt>
                <c:pt idx="3">
                  <c:v>47</c:v>
                </c:pt>
                <c:pt idx="4">
                  <c:v>44</c:v>
                </c:pt>
                <c:pt idx="5">
                  <c:v>38</c:v>
                </c:pt>
                <c:pt idx="6">
                  <c:v>35</c:v>
                </c:pt>
                <c:pt idx="7">
                  <c:v>33</c:v>
                </c:pt>
                <c:pt idx="8">
                  <c:v>30</c:v>
                </c:pt>
                <c:pt idx="9">
                  <c:v>29</c:v>
                </c:pt>
                <c:pt idx="10">
                  <c:v>26</c:v>
                </c:pt>
                <c:pt idx="11">
                  <c:v>23</c:v>
                </c:pt>
                <c:pt idx="12">
                  <c:v>21</c:v>
                </c:pt>
                <c:pt idx="13">
                  <c:v>703</c:v>
                </c:pt>
                <c:pt idx="1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B-4519-95C7-E53F52DC55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73682416"/>
        <c:axId val="1173683376"/>
      </c:barChart>
      <c:catAx>
        <c:axId val="117368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73683376"/>
        <c:crosses val="autoZero"/>
        <c:auto val="1"/>
        <c:lblAlgn val="ctr"/>
        <c:lblOffset val="100"/>
        <c:noMultiLvlLbl val="0"/>
      </c:catAx>
      <c:valAx>
        <c:axId val="117368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7368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Žrtve prema županiji stradanja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'zup stradanje'!$L$2:$L$15</c:f>
              <c:strCache>
                <c:ptCount val="14"/>
                <c:pt idx="0">
                  <c:v>Karlovačka</c:v>
                </c:pt>
                <c:pt idx="1">
                  <c:v>Sisačko-moslavačka</c:v>
                </c:pt>
                <c:pt idx="2">
                  <c:v>Nepoznato / n/a</c:v>
                </c:pt>
                <c:pt idx="3">
                  <c:v>Ličko-senjska</c:v>
                </c:pt>
                <c:pt idx="4">
                  <c:v>Zadarska</c:v>
                </c:pt>
                <c:pt idx="5">
                  <c:v>Grad Zagreb</c:v>
                </c:pt>
                <c:pt idx="6">
                  <c:v>Zagrebačka</c:v>
                </c:pt>
                <c:pt idx="7">
                  <c:v>Vukovarsko-srijemska</c:v>
                </c:pt>
                <c:pt idx="8">
                  <c:v>Brodsko-posavska</c:v>
                </c:pt>
                <c:pt idx="9">
                  <c:v>Osječko-baranjska</c:v>
                </c:pt>
                <c:pt idx="10">
                  <c:v>Primorsko-goranska</c:v>
                </c:pt>
                <c:pt idx="11">
                  <c:v>Šibensko-kninska</c:v>
                </c:pt>
                <c:pt idx="12">
                  <c:v>Dubrovačko-neretvanska</c:v>
                </c:pt>
                <c:pt idx="13">
                  <c:v>Splitsko-dalmatinska</c:v>
                </c:pt>
              </c:strCache>
            </c:strRef>
          </c:cat>
          <c:val>
            <c:numRef>
              <c:f>'zup stradanje'!$M$2:$M$15</c:f>
              <c:numCache>
                <c:formatCode>General</c:formatCode>
                <c:ptCount val="14"/>
                <c:pt idx="0">
                  <c:v>1202</c:v>
                </c:pt>
                <c:pt idx="1">
                  <c:v>120</c:v>
                </c:pt>
                <c:pt idx="2">
                  <c:v>87</c:v>
                </c:pt>
                <c:pt idx="3">
                  <c:v>28</c:v>
                </c:pt>
                <c:pt idx="4">
                  <c:v>9</c:v>
                </c:pt>
                <c:pt idx="5">
                  <c:v>9</c:v>
                </c:pt>
                <c:pt idx="6">
                  <c:v>6</c:v>
                </c:pt>
                <c:pt idx="7">
                  <c:v>6</c:v>
                </c:pt>
                <c:pt idx="8">
                  <c:v>5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E0-4EF0-8B8C-4CA7DA3995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8757392"/>
        <c:axId val="978756432"/>
      </c:barChart>
      <c:catAx>
        <c:axId val="97875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78756432"/>
        <c:crosses val="autoZero"/>
        <c:auto val="1"/>
        <c:lblAlgn val="ctr"/>
        <c:lblOffset val="100"/>
        <c:noMultiLvlLbl val="0"/>
      </c:catAx>
      <c:valAx>
        <c:axId val="97875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7875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Žrtve prema općini stradanja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'opcina stradanje'!$G$5:$G$11</c:f>
              <c:strCache>
                <c:ptCount val="7"/>
                <c:pt idx="0">
                  <c:v>Slunj</c:v>
                </c:pt>
                <c:pt idx="1">
                  <c:v>Karlovac</c:v>
                </c:pt>
                <c:pt idx="2">
                  <c:v>Ogulin</c:v>
                </c:pt>
                <c:pt idx="3">
                  <c:v>Duga Resa</c:v>
                </c:pt>
                <c:pt idx="4">
                  <c:v>Vojnić</c:v>
                </c:pt>
                <c:pt idx="5">
                  <c:v>BIH</c:v>
                </c:pt>
                <c:pt idx="6">
                  <c:v>Ostalo</c:v>
                </c:pt>
              </c:strCache>
            </c:strRef>
          </c:cat>
          <c:val>
            <c:numRef>
              <c:f>'opcina stradanje'!$H$5:$H$11</c:f>
              <c:numCache>
                <c:formatCode>General</c:formatCode>
                <c:ptCount val="7"/>
                <c:pt idx="0">
                  <c:v>361</c:v>
                </c:pt>
                <c:pt idx="1">
                  <c:v>348</c:v>
                </c:pt>
                <c:pt idx="2">
                  <c:v>182</c:v>
                </c:pt>
                <c:pt idx="3">
                  <c:v>110</c:v>
                </c:pt>
                <c:pt idx="4">
                  <c:v>58</c:v>
                </c:pt>
                <c:pt idx="5">
                  <c:v>58</c:v>
                </c:pt>
                <c:pt idx="6">
                  <c:v>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EF-45EE-ACBB-44EFD7E96C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3727440"/>
        <c:axId val="683730320"/>
      </c:barChart>
      <c:catAx>
        <c:axId val="68372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83730320"/>
        <c:crosses val="autoZero"/>
        <c:auto val="1"/>
        <c:lblAlgn val="ctr"/>
        <c:lblOffset val="100"/>
        <c:noMultiLvlLbl val="0"/>
      </c:catAx>
      <c:valAx>
        <c:axId val="68373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8372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Žrtve prema </a:t>
            </a:r>
            <a:r>
              <a:rPr lang="en-US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mjestu</a:t>
            </a:r>
            <a:r>
              <a:rPr lang="hr-HR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stradanja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'grad stradanje'!$R$4:$R$16</c:f>
              <c:strCache>
                <c:ptCount val="13"/>
                <c:pt idx="0">
                  <c:v>Karlovac</c:v>
                </c:pt>
                <c:pt idx="1">
                  <c:v>Slunj</c:v>
                </c:pt>
                <c:pt idx="2">
                  <c:v>Turanj</c:v>
                </c:pt>
                <c:pt idx="3">
                  <c:v>Saborsko</c:v>
                </c:pt>
                <c:pt idx="4">
                  <c:v>Donji Žirovac</c:v>
                </c:pt>
                <c:pt idx="5">
                  <c:v>Cetin Grad</c:v>
                </c:pt>
                <c:pt idx="6">
                  <c:v>Ogulin</c:v>
                </c:pt>
                <c:pt idx="7">
                  <c:v>Rakovica</c:v>
                </c:pt>
                <c:pt idx="8">
                  <c:v>Plaški</c:v>
                </c:pt>
                <c:pt idx="9">
                  <c:v>Vojnić</c:v>
                </c:pt>
                <c:pt idx="10">
                  <c:v>Topusko</c:v>
                </c:pt>
                <c:pt idx="11">
                  <c:v>Nepoznato</c:v>
                </c:pt>
                <c:pt idx="12">
                  <c:v>Ostalo</c:v>
                </c:pt>
              </c:strCache>
            </c:strRef>
          </c:cat>
          <c:val>
            <c:numRef>
              <c:f>'grad stradanje'!$S$4:$S$16</c:f>
              <c:numCache>
                <c:formatCode>General</c:formatCode>
                <c:ptCount val="13"/>
                <c:pt idx="0">
                  <c:v>138</c:v>
                </c:pt>
                <c:pt idx="1">
                  <c:v>114</c:v>
                </c:pt>
                <c:pt idx="2">
                  <c:v>73</c:v>
                </c:pt>
                <c:pt idx="3">
                  <c:v>47</c:v>
                </c:pt>
                <c:pt idx="4">
                  <c:v>40</c:v>
                </c:pt>
                <c:pt idx="5">
                  <c:v>39</c:v>
                </c:pt>
                <c:pt idx="6">
                  <c:v>32</c:v>
                </c:pt>
                <c:pt idx="7">
                  <c:v>30</c:v>
                </c:pt>
                <c:pt idx="8">
                  <c:v>26</c:v>
                </c:pt>
                <c:pt idx="9">
                  <c:v>19</c:v>
                </c:pt>
                <c:pt idx="10">
                  <c:v>18</c:v>
                </c:pt>
                <c:pt idx="11">
                  <c:v>153</c:v>
                </c:pt>
                <c:pt idx="12">
                  <c:v>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6D-4A28-9B30-C1ECBC444B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73358448"/>
        <c:axId val="873358928"/>
      </c:barChart>
      <c:catAx>
        <c:axId val="87335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73358928"/>
        <c:crosses val="autoZero"/>
        <c:auto val="1"/>
        <c:lblAlgn val="ctr"/>
        <c:lblOffset val="100"/>
        <c:noMultiLvlLbl val="0"/>
      </c:catAx>
      <c:valAx>
        <c:axId val="87335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7335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Žrtve prema nacionalnoj pripadnosti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nacionalnost!$M$2:$M$8</c:f>
              <c:strCache>
                <c:ptCount val="7"/>
                <c:pt idx="0">
                  <c:v>Hrvat/Hrvatica</c:v>
                </c:pt>
                <c:pt idx="1">
                  <c:v>Srbin/Srpkinja</c:v>
                </c:pt>
                <c:pt idx="2">
                  <c:v>Nepoznato</c:v>
                </c:pt>
                <c:pt idx="3">
                  <c:v>Bošnjak/Bošnjakinja</c:v>
                </c:pt>
                <c:pt idx="4">
                  <c:v>Jugoslaven/Jugoslavenka</c:v>
                </c:pt>
                <c:pt idx="5">
                  <c:v>Makedonac/Makedonka</c:v>
                </c:pt>
                <c:pt idx="6">
                  <c:v>Čeh/Čehinja</c:v>
                </c:pt>
              </c:strCache>
            </c:strRef>
          </c:cat>
          <c:val>
            <c:numRef>
              <c:f>nacionalnost!$N$2:$N$8</c:f>
              <c:numCache>
                <c:formatCode>General</c:formatCode>
                <c:ptCount val="7"/>
                <c:pt idx="0">
                  <c:v>826</c:v>
                </c:pt>
                <c:pt idx="1">
                  <c:v>595</c:v>
                </c:pt>
                <c:pt idx="2">
                  <c:v>55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0F-4F12-BEAD-8D8C189DA6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76723072"/>
        <c:axId val="876722592"/>
      </c:barChart>
      <c:catAx>
        <c:axId val="87672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76722592"/>
        <c:crosses val="autoZero"/>
        <c:auto val="1"/>
        <c:lblAlgn val="ctr"/>
        <c:lblOffset val="100"/>
        <c:noMultiLvlLbl val="0"/>
      </c:catAx>
      <c:valAx>
        <c:axId val="87672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7672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Žrtve prema statusu</a:t>
            </a:r>
            <a:endParaRPr lang="hr-H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status!$M$3:$M$10</c:f>
              <c:strCache>
                <c:ptCount val="8"/>
                <c:pt idx="0">
                  <c:v>Vojnik</c:v>
                </c:pt>
                <c:pt idx="1">
                  <c:v>Civil</c:v>
                </c:pt>
                <c:pt idx="2">
                  <c:v>Policajac</c:v>
                </c:pt>
                <c:pt idx="3">
                  <c:v>Civil / Vojnik</c:v>
                </c:pt>
                <c:pt idx="4">
                  <c:v>Civil / Policajac</c:v>
                </c:pt>
                <c:pt idx="5">
                  <c:v>Vojnik / Policajac</c:v>
                </c:pt>
                <c:pt idx="6">
                  <c:v>Civil / Vojnik / Policajac</c:v>
                </c:pt>
                <c:pt idx="7">
                  <c:v>Nepoznato</c:v>
                </c:pt>
              </c:strCache>
            </c:strRef>
          </c:cat>
          <c:val>
            <c:numRef>
              <c:f>status!$N$3:$N$10</c:f>
              <c:numCache>
                <c:formatCode>General</c:formatCode>
                <c:ptCount val="8"/>
                <c:pt idx="0">
                  <c:v>803</c:v>
                </c:pt>
                <c:pt idx="1">
                  <c:v>456</c:v>
                </c:pt>
                <c:pt idx="2">
                  <c:v>76</c:v>
                </c:pt>
                <c:pt idx="3">
                  <c:v>99</c:v>
                </c:pt>
                <c:pt idx="4">
                  <c:v>2</c:v>
                </c:pt>
                <c:pt idx="5">
                  <c:v>36</c:v>
                </c:pt>
                <c:pt idx="6">
                  <c:v>3</c:v>
                </c:pt>
                <c:pt idx="7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56-447F-A76E-6199C52522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45645168"/>
        <c:axId val="845643248"/>
      </c:barChart>
      <c:catAx>
        <c:axId val="84564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45643248"/>
        <c:crosses val="autoZero"/>
        <c:auto val="1"/>
        <c:lblAlgn val="ctr"/>
        <c:lblOffset val="100"/>
        <c:noMultiLvlLbl val="0"/>
      </c:catAx>
      <c:valAx>
        <c:axId val="84564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4564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Tip stradanja</a:t>
            </a:r>
            <a:endParaRPr lang="hr-H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'tip stradanja'!$R$6:$R$26</c:f>
              <c:strCache>
                <c:ptCount val="21"/>
                <c:pt idx="0">
                  <c:v>Ubojstvo</c:v>
                </c:pt>
                <c:pt idx="1">
                  <c:v>Ubojstvo ostalo</c:v>
                </c:pt>
                <c:pt idx="2">
                  <c:v>Ubojstvo tijekom borbe</c:v>
                </c:pt>
                <c:pt idx="3">
                  <c:v>Pogibija od granate</c:v>
                </c:pt>
                <c:pt idx="4">
                  <c:v>Nestanak / Traženje posmrtnih ostataka</c:v>
                </c:pt>
                <c:pt idx="5">
                  <c:v>Ubojstvo nesretnim slučajem</c:v>
                </c:pt>
                <c:pt idx="6">
                  <c:v>Pogibija od mine</c:v>
                </c:pt>
                <c:pt idx="7">
                  <c:v>Smrt kao posljedica ranjavanja</c:v>
                </c:pt>
                <c:pt idx="8">
                  <c:v>Ubojstvo iz zasjede</c:v>
                </c:pt>
                <c:pt idx="9">
                  <c:v>Ubojstvo snajperom</c:v>
                </c:pt>
                <c:pt idx="10">
                  <c:v>Smrt kao posljedica mučenja / torture</c:v>
                </c:pt>
                <c:pt idx="11">
                  <c:v>Smrt kao posljedica službe u ratu</c:v>
                </c:pt>
                <c:pt idx="12">
                  <c:v>Pogibija uslijed zrakoplovnog napada</c:v>
                </c:pt>
                <c:pt idx="13">
                  <c:v>Samoubojstvo</c:v>
                </c:pt>
                <c:pt idx="14">
                  <c:v>Spaljivanje</c:v>
                </c:pt>
                <c:pt idx="15">
                  <c:v>Ubojstvo nakon nestanka / otmice</c:v>
                </c:pt>
                <c:pt idx="16">
                  <c:v>Smrt kao posljedica premlaćivanja</c:v>
                </c:pt>
                <c:pt idx="17">
                  <c:v>Ubojstvo bombom</c:v>
                </c:pt>
                <c:pt idx="18">
                  <c:v>Ubojstvo hladnim oružjem</c:v>
                </c:pt>
                <c:pt idx="19">
                  <c:v>Ubojstvo nakon zatvaranja</c:v>
                </c:pt>
                <c:pt idx="20">
                  <c:v>Ubojstvo nakon silovanja</c:v>
                </c:pt>
              </c:strCache>
            </c:strRef>
          </c:cat>
          <c:val>
            <c:numRef>
              <c:f>'tip stradanja'!$S$6:$S$26</c:f>
              <c:numCache>
                <c:formatCode>General</c:formatCode>
                <c:ptCount val="21"/>
                <c:pt idx="0">
                  <c:v>326</c:v>
                </c:pt>
                <c:pt idx="1">
                  <c:v>299</c:v>
                </c:pt>
                <c:pt idx="2">
                  <c:v>201</c:v>
                </c:pt>
                <c:pt idx="3">
                  <c:v>146</c:v>
                </c:pt>
                <c:pt idx="4">
                  <c:v>127</c:v>
                </c:pt>
                <c:pt idx="5">
                  <c:v>86</c:v>
                </c:pt>
                <c:pt idx="6">
                  <c:v>57</c:v>
                </c:pt>
                <c:pt idx="7">
                  <c:v>50</c:v>
                </c:pt>
                <c:pt idx="8">
                  <c:v>31</c:v>
                </c:pt>
                <c:pt idx="9">
                  <c:v>26</c:v>
                </c:pt>
                <c:pt idx="10">
                  <c:v>23</c:v>
                </c:pt>
                <c:pt idx="11">
                  <c:v>22</c:v>
                </c:pt>
                <c:pt idx="12">
                  <c:v>22</c:v>
                </c:pt>
                <c:pt idx="13">
                  <c:v>21</c:v>
                </c:pt>
                <c:pt idx="14">
                  <c:v>15</c:v>
                </c:pt>
                <c:pt idx="15">
                  <c:v>11</c:v>
                </c:pt>
                <c:pt idx="16">
                  <c:v>7</c:v>
                </c:pt>
                <c:pt idx="17">
                  <c:v>6</c:v>
                </c:pt>
                <c:pt idx="18">
                  <c:v>6</c:v>
                </c:pt>
                <c:pt idx="19">
                  <c:v>4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A9-4CD9-85CF-18DA48FF0F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95782048"/>
        <c:axId val="995778208"/>
      </c:barChart>
      <c:catAx>
        <c:axId val="99578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95778208"/>
        <c:crosses val="autoZero"/>
        <c:auto val="1"/>
        <c:lblAlgn val="ctr"/>
        <c:lblOffset val="100"/>
        <c:noMultiLvlLbl val="0"/>
      </c:catAx>
      <c:valAx>
        <c:axId val="99577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9578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7FD0E-4C5A-72A9-5992-EE96BCBEA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BCACAA-C24C-4D6B-E9D8-DADF2CC5B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8354F-A5DA-0B28-0FD5-38824CC65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D4B7-FB60-4893-8F17-84F1AC2071E2}" type="datetimeFigureOut">
              <a:rPr lang="hr-HR" smtClean="0"/>
              <a:t>26.6.2024.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9E35E-25A0-A727-7228-F815A885D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132CC-7093-5E5A-AA3B-9D7CA439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9F00-2F8A-4861-9B20-0710AA3EBC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090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89B78-39C1-8703-D95F-A18E33819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1E35F3-41E9-CAD8-BB40-A19E649D1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F17EB-011A-2DED-E705-A5C3FCAE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D4B7-FB60-4893-8F17-84F1AC2071E2}" type="datetimeFigureOut">
              <a:rPr lang="hr-HR" smtClean="0"/>
              <a:t>26.6.2024.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895D9-14AE-5A9B-79B2-F4F40042E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25E7B-0374-BDB7-33C7-B4CBF61A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9F00-2F8A-4861-9B20-0710AA3EBC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651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34FF0-CE9C-2CB2-0A46-3D119190A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44347-256F-2728-36AC-D9739F0FB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026F0-926A-3DD1-C9ED-A71C645B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D4B7-FB60-4893-8F17-84F1AC2071E2}" type="datetimeFigureOut">
              <a:rPr lang="hr-HR" smtClean="0"/>
              <a:t>26.6.2024.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9F2F9-0D74-55AA-ABBC-4EBC0278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9B072-D2B4-F18A-1ECE-1874076A6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9F00-2F8A-4861-9B20-0710AA3EBC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1469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3DCDD1-D95A-04F7-706F-D9DAAB819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66E7283-53F0-7C11-3582-A1BEFE1E8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B0BC9D-52F5-DDE3-84C9-F0E694E4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41F6-1A5A-4FB5-9434-7A10CCC03155}" type="datetimeFigureOut">
              <a:rPr lang="hr-HR" smtClean="0"/>
              <a:t>26.6.2024.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2E51B3D-45F0-48ED-E71F-258E7EF3F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862A003-BE19-0BB6-3190-7BC81D3C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54D-184A-4C14-AE09-FDE7512D0F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56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724071-5244-188E-E151-0C8D0BAA9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70F0C6-47E0-B544-9022-1CB708CEF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DFFD2A3-F3C4-BD36-F151-3B888DA5D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41F6-1A5A-4FB5-9434-7A10CCC03155}" type="datetimeFigureOut">
              <a:rPr lang="hr-HR" smtClean="0"/>
              <a:t>26.6.2024.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841F2E-635E-B2F4-9016-A7317FEB2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7611690-44CF-3D03-D296-52C1925B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54D-184A-4C14-AE09-FDE7512D0F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3455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C1EC3B-8FE9-5EA1-784F-E214F007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EB1B7CD-32B5-937C-0A41-0C6868675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870EF3-373B-2919-183F-4723779F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41F6-1A5A-4FB5-9434-7A10CCC03155}" type="datetimeFigureOut">
              <a:rPr lang="hr-HR" smtClean="0"/>
              <a:t>26.6.2024.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3B1CF30-FDE5-AA72-B94E-EC0F76CF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5FB728A-9340-8229-DFDF-0E70E8C60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54D-184A-4C14-AE09-FDE7512D0F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296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9637C5-E055-9F96-2827-5E24FA15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46B09C-9433-5E54-1663-DAA9D9139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F329867-61FB-3EF6-FEBC-269AD4FEB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4F24A5B-5302-EF7C-DB8D-3A9A9341B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41F6-1A5A-4FB5-9434-7A10CCC03155}" type="datetimeFigureOut">
              <a:rPr lang="hr-HR" smtClean="0"/>
              <a:t>26.6.2024.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C7E84A7-0321-135D-8388-2450809A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6293B03-9705-DB32-2849-EA5C5331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54D-184A-4C14-AE09-FDE7512D0F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4101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3C6795-14C1-F2AE-964D-864733C5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7926558-7801-90C3-9870-F9E55E273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1F2E446-80CA-B1A4-1E03-43C40C0A5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28EF042-DF8F-8FC5-2B21-3F2098DDA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4BFA4D6-B6C5-E514-56BD-9AC9EDF295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6E7074B-49E1-0943-043D-E3F418F0F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41F6-1A5A-4FB5-9434-7A10CCC03155}" type="datetimeFigureOut">
              <a:rPr lang="hr-HR" smtClean="0"/>
              <a:t>26.6.2024.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1619831-30AF-A9C4-99E1-A34344787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8BE7EBF-E971-4820-6677-50444287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54D-184A-4C14-AE09-FDE7512D0F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301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517372-D090-B459-0BAB-408FA34D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C436E38-1BD3-D35C-41BC-A2F35EB48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41F6-1A5A-4FB5-9434-7A10CCC03155}" type="datetimeFigureOut">
              <a:rPr lang="hr-HR" smtClean="0"/>
              <a:t>26.6.2024.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0635B53-777D-0B42-E380-15A8AC11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0249064-2D98-80D9-A6EB-101B6EE0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54D-184A-4C14-AE09-FDE7512D0F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0497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4680F81-A546-63EF-6332-FD3761DAE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41F6-1A5A-4FB5-9434-7A10CCC03155}" type="datetimeFigureOut">
              <a:rPr lang="hr-HR" smtClean="0"/>
              <a:t>26.6.2024.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0ED0A58-A09F-5512-7A04-D3AFF4C55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837E9D7-F6E0-806E-FAF4-06FED51D2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54D-184A-4C14-AE09-FDE7512D0F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9521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833230-19AD-5C3E-E3C3-C5A75E0B8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C56DFF-D060-1026-6D92-8FBDD2B7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169CCD3-75BA-4550-C96E-B8F910088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2053F9C-19EA-9E77-4B55-D79FFC48F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41F6-1A5A-4FB5-9434-7A10CCC03155}" type="datetimeFigureOut">
              <a:rPr lang="hr-HR" smtClean="0"/>
              <a:t>26.6.2024.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4442EEC-9309-6BD2-0061-22B5EA20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D0D4FA-06F8-0939-E69B-F0F6927E7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54D-184A-4C14-AE09-FDE7512D0F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067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C27A-262F-FF66-F621-B8F4F54C5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2E5AC-E7BB-E5B0-33E7-C2BE832B4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DFAD7-5A2A-277C-AE3F-B2CAB27D3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D4B7-FB60-4893-8F17-84F1AC2071E2}" type="datetimeFigureOut">
              <a:rPr lang="hr-HR" smtClean="0"/>
              <a:t>26.6.2024.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08566-F8BF-9051-5C11-62F31FC9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F4B90-6C3E-85F6-A261-16C69E51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9F00-2F8A-4861-9B20-0710AA3EBC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9491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71C878-9151-CBD4-6339-D30EB7EA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42AF771-5054-2DFD-219E-857E3A86AB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B8AB9F5-C76B-D75C-F215-51F5F24A6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6F0341B-A09A-504B-923E-80C7CDC39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41F6-1A5A-4FB5-9434-7A10CCC03155}" type="datetimeFigureOut">
              <a:rPr lang="hr-HR" smtClean="0"/>
              <a:t>26.6.2024.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EE3BFBA-1B6A-E171-7365-65A9B0DF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B259B5E-1EBE-7487-7BAA-CAECAFE1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54D-184A-4C14-AE09-FDE7512D0F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4568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02022E-EC0B-1F64-3CE5-40DF3D562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A80D6A0-FBFB-6989-3E03-6CED42E497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15B084F-594E-4F24-7A27-4083D0E71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41F6-1A5A-4FB5-9434-7A10CCC03155}" type="datetimeFigureOut">
              <a:rPr lang="hr-HR" smtClean="0"/>
              <a:t>26.6.2024.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4308955-988C-FF1E-35FB-928A5FDE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CB40A5D-FC4E-E2E9-ECD7-29ECAF69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54D-184A-4C14-AE09-FDE7512D0F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2461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41A0855-359A-6362-AA77-694967229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6F4E089-0D0E-6055-CE92-E9845F8AF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166AB35-C7A1-6663-F029-B347E63DB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41F6-1A5A-4FB5-9434-7A10CCC03155}" type="datetimeFigureOut">
              <a:rPr lang="hr-HR" smtClean="0"/>
              <a:t>26.6.2024.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172248F-8E01-42F3-119D-DF8D76B9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AF6E54C-E49F-4245-245D-B8CA7C048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754D-184A-4C14-AE09-FDE7512D0F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674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B22B4-E492-BA9C-D1AE-1E05751C9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C4F51-43F6-B063-6F0C-45D885E7F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3F0F0-85B4-EC82-E7E2-B282D2D3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D4B7-FB60-4893-8F17-84F1AC2071E2}" type="datetimeFigureOut">
              <a:rPr lang="hr-HR" smtClean="0"/>
              <a:t>26.6.2024.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E7DE8-B367-9E16-4B55-F57D431D1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20A41-A15B-F3FF-C527-139D25411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9F00-2F8A-4861-9B20-0710AA3EBC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247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77F8-3D5C-AB65-9FDC-CD7C89B0D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F08CC-CE3D-6395-6395-4EE966197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AF1CB-705A-1C59-7F5B-086FD112F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4EDCA-3AB8-4AC9-6823-035F3114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D4B7-FB60-4893-8F17-84F1AC2071E2}" type="datetimeFigureOut">
              <a:rPr lang="hr-HR" smtClean="0"/>
              <a:t>26.6.2024.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4CD69-510A-D6E3-5B30-8074B1D4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D00F4-7BE0-8959-760A-3117F0BA7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9F00-2F8A-4861-9B20-0710AA3EBC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88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094C6-B52D-6264-5DC0-7CB55F93A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0C836-09A2-9E2D-CAEE-33250FCF5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C7627-4C33-736A-9456-EDF95743F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2EC3D-A4B6-91AF-9703-238A2D433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E858F-B176-31B7-7E5D-056D98D274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5CF71E-2B5A-B2CF-52A1-AAE834EE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D4B7-FB60-4893-8F17-84F1AC2071E2}" type="datetimeFigureOut">
              <a:rPr lang="hr-HR" smtClean="0"/>
              <a:t>26.6.2024.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D386E4-43DF-F093-12B3-E504A0C9F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80B044-9586-34E7-2C2C-219B8313F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9F00-2F8A-4861-9B20-0710AA3EBC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156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B7F5-3ED4-16DB-B949-72722DD87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AFFF5-ECED-B8CC-05A7-733FD55BE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D4B7-FB60-4893-8F17-84F1AC2071E2}" type="datetimeFigureOut">
              <a:rPr lang="hr-HR" smtClean="0"/>
              <a:t>26.6.2024.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BCCD9-F8DF-AA4F-5C07-E6742CBB8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CD8AF2-8993-B9BD-092D-282031EB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9F00-2F8A-4861-9B20-0710AA3EBC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547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2ED83C-11FA-A74C-8996-C4207B57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D4B7-FB60-4893-8F17-84F1AC2071E2}" type="datetimeFigureOut">
              <a:rPr lang="hr-HR" smtClean="0"/>
              <a:t>26.6.2024.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34754A-4BEB-95FA-B7EB-7C9D0C83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83D2E-03FE-8D5D-042E-B220738B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9F00-2F8A-4861-9B20-0710AA3EBC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240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AA2C1-FCA2-B5AD-940A-CEEC0D89C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633DD-D0C3-30DF-48E5-5247E08D3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FC020E-B09F-0998-B270-95982E451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4C42B-02C0-5EA7-015E-CFFDFF229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D4B7-FB60-4893-8F17-84F1AC2071E2}" type="datetimeFigureOut">
              <a:rPr lang="hr-HR" smtClean="0"/>
              <a:t>26.6.2024.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6C168-FA2C-970F-F9F9-E883539C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CA216-5F5B-497C-5F60-5935F48B0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9F00-2F8A-4861-9B20-0710AA3EBC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635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6F88C-DA4C-11AA-4F73-7F7A0A37F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C882B3-7971-9158-F789-90DBBBE2C1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DBAFF-17E2-F94D-44A4-548329971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B1542-B442-4798-FF27-585BAA5A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D4B7-FB60-4893-8F17-84F1AC2071E2}" type="datetimeFigureOut">
              <a:rPr lang="hr-HR" smtClean="0"/>
              <a:t>26.6.2024.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C94B1-C9F5-3531-7CAE-2C1F10E6F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00646-D6CE-4A25-378D-7EA63A151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9F00-2F8A-4861-9B20-0710AA3EBC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002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3D013F-CE5A-D23C-F604-52A96232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70D8A-F705-306A-47C0-FB5EBE54C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CA02C-08F5-4BF8-FBB4-E4A08A754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3D4B7-FB60-4893-8F17-84F1AC2071E2}" type="datetimeFigureOut">
              <a:rPr lang="hr-HR" smtClean="0"/>
              <a:t>26.6.2024.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D4CEC-DC63-D25F-6788-9641BEDB6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0474F-F3AF-7E7A-2192-3BAC82532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39F00-2F8A-4861-9B20-0710AA3EBC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672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B62735A-DDA7-58B0-FA94-9A5854F97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28DF6EB-E313-A32C-1E08-B7496B0B0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E12701B-8D29-ED8C-917A-9579F795A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941F6-1A5A-4FB5-9434-7A10CCC03155}" type="datetimeFigureOut">
              <a:rPr lang="hr-HR" smtClean="0"/>
              <a:t>26.6.2024.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11C456A-3641-0B8E-322D-8E3A555F7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7637D5A-39BB-FC99-4BDC-0E59873B9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B754D-184A-4C14-AE09-FDE7512D0F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767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21CA0-B018-A0B0-516B-73F3ADEC8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953921"/>
            <a:ext cx="9456821" cy="1845426"/>
          </a:xfrm>
        </p:spPr>
        <p:txBody>
          <a:bodyPr/>
          <a:lstStyle/>
          <a:p>
            <a:pPr algn="l"/>
            <a:r>
              <a:rPr lang="hr-HR" sz="6000" dirty="0"/>
              <a:t>Istraživanje ljudskih gubitaka u ratu u Republici Hrvatskoj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58E73-BA33-7976-6C93-EF2DEAD8D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56616"/>
          </a:xfrm>
        </p:spPr>
        <p:txBody>
          <a:bodyPr/>
          <a:lstStyle/>
          <a:p>
            <a:pPr algn="l"/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Podaci za područje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Karlovačke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županije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6423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255C1A96-1A66-DB8F-D708-4F55FD767A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888595"/>
              </p:ext>
            </p:extLst>
          </p:nvPr>
        </p:nvGraphicFramePr>
        <p:xfrm>
          <a:off x="2058630" y="1006578"/>
          <a:ext cx="8074740" cy="4844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6563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DF7A75AC-72F0-4C21-E19D-7B7842EFF4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579203"/>
              </p:ext>
            </p:extLst>
          </p:nvPr>
        </p:nvGraphicFramePr>
        <p:xfrm>
          <a:off x="2553929" y="1411912"/>
          <a:ext cx="7084142" cy="4250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6265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E6ACCE77-4EB4-B2F3-9C71-2E4C2D0E06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072461"/>
              </p:ext>
            </p:extLst>
          </p:nvPr>
        </p:nvGraphicFramePr>
        <p:xfrm>
          <a:off x="2293374" y="1147424"/>
          <a:ext cx="7605251" cy="4563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4245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8D53AA24-8BA3-E170-E3A6-CCCBDEABB2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118245"/>
              </p:ext>
            </p:extLst>
          </p:nvPr>
        </p:nvGraphicFramePr>
        <p:xfrm>
          <a:off x="2431026" y="1230015"/>
          <a:ext cx="7329948" cy="4397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529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F95B1246-3EFA-A490-49CF-8EE8DE3E9C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143144"/>
              </p:ext>
            </p:extLst>
          </p:nvPr>
        </p:nvGraphicFramePr>
        <p:xfrm>
          <a:off x="2293374" y="1147424"/>
          <a:ext cx="7605252" cy="4563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6696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9876085A-9B1D-5606-12EB-FA117D6D38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682248"/>
              </p:ext>
            </p:extLst>
          </p:nvPr>
        </p:nvGraphicFramePr>
        <p:xfrm>
          <a:off x="2175348" y="1076609"/>
          <a:ext cx="7841303" cy="4704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2381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01D34A92-3A89-0CAF-9B70-DF294BB862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545764"/>
              </p:ext>
            </p:extLst>
          </p:nvPr>
        </p:nvGraphicFramePr>
        <p:xfrm>
          <a:off x="2386781" y="1203468"/>
          <a:ext cx="7418438" cy="445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687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C351C4-3EF0-C82B-4FB5-41149632F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927"/>
          </a:xfrm>
        </p:spPr>
        <p:txBody>
          <a:bodyPr>
            <a:normAutofit/>
          </a:bodyPr>
          <a:lstStyle/>
          <a:p>
            <a:r>
              <a:rPr lang="hr-HR" sz="4000" dirty="0"/>
              <a:t>Načela istraživanja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EB91C3-3369-444E-70C3-851E99CF7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cilj je programa omogućiti dostupnost podataka o stradalima i nestalima u ratu na Hrvatskoj, pomoću jedinstvenog i provjerljivog popisa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istraživanje se provodi po načelu nepristranosti, provjeravanja te usporedbe različitih podataka iz svih dostupnih izvora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identitet osobe te okolnosti smrti smatraju se potvrđenim ako podaci dolaze iz tri neovisna izvora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tipovi izvora koji se koriste pri analizi: popisi žrtava, fotografije spomenika, obdukcijski nalazi, osobni dokumenti, rodni/vjenčani/krsni/smrtni listovi, dozvole za sahranu, fotografije žrtava, otpusna pisma, osmrtnice, rješenja o proglašenju nestale osobe umrlom, rješenja u svrhu ostvarivanja različitih prava, vojne knjižice, optužnice i presude domaćih sudova i ICTY-a, monografije, novinski članci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trenutno u našoj bazi postoji 40746 dokument, od kojih je 8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239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upitnika ispunjenih s svjedocima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trenutno je bazi registrirano 21398 žrtava</a:t>
            </a:r>
          </a:p>
        </p:txBody>
      </p:sp>
    </p:spTree>
    <p:extLst>
      <p:ext uri="{BB962C8B-B14F-4D97-AF65-F5344CB8AC3E}">
        <p14:creationId xmlns:p14="http://schemas.microsoft.com/office/powerpoint/2010/main" val="346226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9F1BC3-3CA3-02E4-625D-63289C6E0B39}"/>
              </a:ext>
            </a:extLst>
          </p:cNvPr>
          <p:cNvSpPr txBox="1"/>
          <p:nvPr/>
        </p:nvSpPr>
        <p:spPr>
          <a:xfrm>
            <a:off x="811849" y="597831"/>
            <a:ext cx="10282989" cy="27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broj jedinstvenih dokumenta koji su analizirani: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2019	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broj osoba koje su svjedoci za navedene osobe: </a:t>
            </a:r>
            <a:r>
              <a:rPr lang="hr-HR" dirty="0"/>
              <a:t>407</a:t>
            </a:r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- </a:t>
            </a:r>
            <a:r>
              <a:rPr lang="en-US" dirty="0" err="1"/>
              <a:t>Različitim</a:t>
            </a:r>
            <a:r>
              <a:rPr lang="en-US" dirty="0"/>
              <a:t> je </a:t>
            </a:r>
            <a:r>
              <a:rPr lang="en-US" dirty="0" err="1"/>
              <a:t>presudama</a:t>
            </a:r>
            <a:r>
              <a:rPr lang="en-US" dirty="0"/>
              <a:t> </a:t>
            </a:r>
            <a:r>
              <a:rPr lang="en-US" dirty="0" err="1"/>
              <a:t>obuhvaćeno</a:t>
            </a:r>
            <a:r>
              <a:rPr lang="en-US" dirty="0"/>
              <a:t> 112 </a:t>
            </a:r>
            <a:r>
              <a:rPr lang="en-US" dirty="0" err="1"/>
              <a:t>žrtava</a:t>
            </a:r>
            <a:r>
              <a:rPr lang="en-US" dirty="0"/>
              <a:t>.</a:t>
            </a:r>
            <a:endParaRPr lang="hr-HR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US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D68BDF7-6CB5-AE15-799D-80C04570F82E}"/>
              </a:ext>
            </a:extLst>
          </p:cNvPr>
          <p:cNvSpPr txBox="1"/>
          <p:nvPr/>
        </p:nvSpPr>
        <p:spPr>
          <a:xfrm>
            <a:off x="877142" y="1982473"/>
            <a:ext cx="4460905" cy="5227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Optužnice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Optužnica - </a:t>
            </a:r>
            <a:r>
              <a:rPr lang="hr-H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Miljan</a:t>
            </a: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Strunjaš</a:t>
            </a:r>
            <a:endParaRPr lang="hr-H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Optužnica - Pane Bulat i Rade </a:t>
            </a:r>
            <a:r>
              <a:rPr lang="hr-H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Vranešević</a:t>
            </a:r>
            <a:endParaRPr lang="hr-H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Optužnica - Mihajlo Hrastov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Izmijenjena optužnica - Mihajlo Hrastov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Optužnica - Aleksandar Vasiljević i dr.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Optužnica - Željko Gojak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Optužnica - Rade Peleš i dr.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Dušan Kovačević - Optužnica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Optužnica - Marko </a:t>
            </a:r>
            <a:r>
              <a:rPr lang="hr-H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Bolić</a:t>
            </a:r>
            <a:endParaRPr lang="hr-H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Optužnica - Dragan Kovačić i dr.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Marko Carević i dr., optužnica, 23.06.2014.</a:t>
            </a:r>
          </a:p>
          <a:p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7848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5834E-CF91-8587-C05F-1EB61486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212"/>
          </a:xfrm>
        </p:spPr>
        <p:txBody>
          <a:bodyPr>
            <a:normAutofit fontScale="90000"/>
          </a:bodyPr>
          <a:lstStyle/>
          <a:p>
            <a:r>
              <a:rPr lang="hr-HR" dirty="0"/>
              <a:t>Suđenja za ratne zločine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9F1BC3-3CA3-02E4-625D-63289C6E0B39}"/>
              </a:ext>
            </a:extLst>
          </p:cNvPr>
          <p:cNvSpPr txBox="1"/>
          <p:nvPr/>
        </p:nvSpPr>
        <p:spPr>
          <a:xfrm>
            <a:off x="914400" y="1050758"/>
            <a:ext cx="7964680" cy="556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Presude (kazneni predmeti):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Presuda - </a:t>
            </a:r>
            <a:r>
              <a:rPr lang="hr-H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Miljan</a:t>
            </a: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Strunjaš</a:t>
            </a: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2002., 2004., 2004.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Presuda - Nikola Medaković i dr., 1994., 1996.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Presuda - Ivan Mihalić, 1992., 1992.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Jovica Stanišić i Frank </a:t>
            </a:r>
            <a:r>
              <a:rPr lang="hr-H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Simatović</a:t>
            </a: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presuda MKSJ,  20.5.2013.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Presuda - Mihajlo Hrastov, 1992., 2002., 2007., 2009., 2009.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Presuda - </a:t>
            </a:r>
            <a:r>
              <a:rPr lang="hr-H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</a:t>
            </a: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Dušan Kovačević,  2017.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Presuda - Nenad Tepavac, 2007., 2008.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Presuda - Rade Peleš i dr., 1996.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Presuda - Boro Ercegovac., 1992., 1993.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Presuda - Zdravko Pašić i dr., 2001., 2003.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Presuda - Marko Carević, 2019., 2019.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Presuda - Milko Pandža, 1995., 1996.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6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5834E-CF91-8587-C05F-1EB61486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212"/>
          </a:xfrm>
        </p:spPr>
        <p:txBody>
          <a:bodyPr>
            <a:normAutofit fontScale="90000"/>
          </a:bodyPr>
          <a:lstStyle/>
          <a:p>
            <a:r>
              <a:rPr lang="hr-HR" dirty="0"/>
              <a:t>Suđenja za ratne zločine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9F1BC3-3CA3-02E4-625D-63289C6E0B39}"/>
              </a:ext>
            </a:extLst>
          </p:cNvPr>
          <p:cNvSpPr txBox="1"/>
          <p:nvPr/>
        </p:nvSpPr>
        <p:spPr>
          <a:xfrm>
            <a:off x="838201" y="1067850"/>
            <a:ext cx="4750749" cy="5534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Presude (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odštetni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predmeti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Presuda - Dragica Perić v. RH, 2012.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Presuda - Milovan Vujić i dr. v. RH, 2006.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Presuda - Desanka Opačić i dr. v. RH, 2007.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Mile Kranjčević v, RH, 2017., 2017., 2019., 2021.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Presuda i rješenje - Soka </a:t>
            </a:r>
            <a:r>
              <a:rPr lang="hr-H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Plećaš</a:t>
            </a: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dr. v. RH, 2005.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Presuda - Miloš Matijević i dr. v. RH, 2007.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Presuda i rješenje - Soka </a:t>
            </a:r>
            <a:r>
              <a:rPr lang="hr-H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Plećaš</a:t>
            </a: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dr. v. RH, 2005.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Presuda - Miroslav Bijelić i dr., 2010.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Presuda - Branko Brdar v. RH, 2005.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Presuda - Ilija </a:t>
            </a:r>
            <a:r>
              <a:rPr lang="hr-H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Vlaisavljević</a:t>
            </a: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dr. v. RH, 2009.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Presuda - Marija Ribić i dr. v. RH, 2006.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Presuda - Bosiljka Sikirica v. RH, 2009.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Djelomična presuda - Milić </a:t>
            </a:r>
            <a:r>
              <a:rPr lang="hr-H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Zrinjanin</a:t>
            </a:r>
            <a:r>
              <a:rPr lang="hr-H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dr. v. RH, 2008.</a:t>
            </a:r>
          </a:p>
        </p:txBody>
      </p:sp>
    </p:spTree>
    <p:extLst>
      <p:ext uri="{BB962C8B-B14F-4D97-AF65-F5344CB8AC3E}">
        <p14:creationId xmlns:p14="http://schemas.microsoft.com/office/powerpoint/2010/main" val="166888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5834E-CF91-8587-C05F-1EB61486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21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Karlovačka</a:t>
            </a:r>
            <a:r>
              <a:rPr lang="hr-HR" dirty="0"/>
              <a:t> županija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9F1BC3-3CA3-02E4-625D-63289C6E0B39}"/>
              </a:ext>
            </a:extLst>
          </p:cNvPr>
          <p:cNvSpPr txBox="1"/>
          <p:nvPr/>
        </p:nvSpPr>
        <p:spPr>
          <a:xfrm>
            <a:off x="954505" y="1460956"/>
            <a:ext cx="10282989" cy="325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Popis uključuje područja općina Duga Resa, Karlovac, Ogulin, Slunj i Vojnić.</a:t>
            </a:r>
            <a:endParaRPr lang="hr-HR" sz="1800" kern="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	I. Glavna tablica –  </a:t>
            </a:r>
            <a:r>
              <a:rPr lang="en-US" sz="18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1487</a:t>
            </a:r>
            <a:r>
              <a:rPr lang="hr-HR" sz="18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osobe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	II. Nisu žrtve rata – osobe za koje je utvrđeno da nisu žrtve rata, odnosno da smrt ni na koji način nije vezana za rat – </a:t>
            </a:r>
            <a:r>
              <a:rPr lang="en-US" sz="18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39</a:t>
            </a:r>
            <a:r>
              <a:rPr lang="hr-HR" sz="18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osobe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	III. Nepotvrđene žrtve – osobe za koje nedostaje izvora da bi se potvrdio identitet i/ili stradanja, a najčešće imaju jedan izvor – </a:t>
            </a:r>
            <a:r>
              <a:rPr lang="en-US" sz="18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288</a:t>
            </a:r>
            <a:r>
              <a:rPr lang="hr-HR" sz="18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osoba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	IV. Osobe s prebivalištem u / građani SR Jugoslavije (Srbija i Crna Gora) ili BIH, objavljene od strane FHP-a, ili u Bosanskoj knjizi mrtvih, dokumentirane od strane </a:t>
            </a:r>
            <a:r>
              <a:rPr lang="hr-HR" sz="1800" i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Documente</a:t>
            </a:r>
            <a:r>
              <a:rPr lang="hr-HR" sz="1800" i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lang="en-US" sz="18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14</a:t>
            </a:r>
            <a:r>
              <a:rPr lang="hr-HR" sz="18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osoba</a:t>
            </a:r>
            <a:endParaRPr lang="hr-HR" sz="1800" kern="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8133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6459233E-546B-79B9-65CA-FB3358C364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577910"/>
              </p:ext>
            </p:extLst>
          </p:nvPr>
        </p:nvGraphicFramePr>
        <p:xfrm>
          <a:off x="2435531" y="1232719"/>
          <a:ext cx="7320937" cy="439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724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A4563840-582A-2CFB-AFA2-6A56FA99E9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988358"/>
              </p:ext>
            </p:extLst>
          </p:nvPr>
        </p:nvGraphicFramePr>
        <p:xfrm>
          <a:off x="3060290" y="1607574"/>
          <a:ext cx="6071419" cy="3642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4876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1115CB7A-AFAA-32C1-FCC4-7058E2B3E8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671230"/>
              </p:ext>
            </p:extLst>
          </p:nvPr>
        </p:nvGraphicFramePr>
        <p:xfrm>
          <a:off x="2322871" y="1332271"/>
          <a:ext cx="7546258" cy="4527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490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715</Words>
  <Application>Microsoft Office PowerPoint</Application>
  <PresentationFormat>Široki zaslon</PresentationFormat>
  <Paragraphs>77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Tema sustava Office</vt:lpstr>
      <vt:lpstr>Istraživanje ljudskih gubitaka u ratu u Republici Hrvatskoj</vt:lpstr>
      <vt:lpstr>Načela istraživanja</vt:lpstr>
      <vt:lpstr>PowerPoint prezentacija</vt:lpstr>
      <vt:lpstr>Suđenja za ratne zločine</vt:lpstr>
      <vt:lpstr>Suđenja za ratne zločine</vt:lpstr>
      <vt:lpstr>Karlovačka županija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Istraživanje ljudskih gubitaka u ratu u Republici Hrvatskoj</dc:title>
  <dc:creator>Nikola Mokrovic</dc:creator>
  <cp:lastModifiedBy>Nikola 2</cp:lastModifiedBy>
  <cp:revision>7</cp:revision>
  <dcterms:created xsi:type="dcterms:W3CDTF">2023-12-12T21:26:31Z</dcterms:created>
  <dcterms:modified xsi:type="dcterms:W3CDTF">2024-06-26T14:02:17Z</dcterms:modified>
</cp:coreProperties>
</file>