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sldIdLst>
    <p:sldId id="256" r:id="rId5"/>
    <p:sldId id="258" r:id="rId6"/>
    <p:sldId id="259" r:id="rId7"/>
    <p:sldId id="260" r:id="rId8"/>
    <p:sldId id="261" r:id="rId9"/>
    <p:sldId id="262" r:id="rId10"/>
    <p:sldId id="263" r:id="rId11"/>
    <p:sldId id="265" r:id="rId12"/>
    <p:sldId id="268" r:id="rId13"/>
    <p:sldId id="269" r:id="rId14"/>
  </p:sldIdLst>
  <p:sldSz cx="24380825" cy="13714413"/>
  <p:notesSz cx="6858000" cy="9144000"/>
  <p:defaultTextStyle>
    <a:defPPr>
      <a:defRPr lang="en-US"/>
    </a:defPPr>
    <a:lvl1pPr marL="0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1pPr>
    <a:lvl2pPr marL="914127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2pPr>
    <a:lvl3pPr marL="1828252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3pPr>
    <a:lvl4pPr marL="2742379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4pPr>
    <a:lvl5pPr marL="3656503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5pPr>
    <a:lvl6pPr marL="4570628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6pPr>
    <a:lvl7pPr marL="5484755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7pPr>
    <a:lvl8pPr marL="6398880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8pPr>
    <a:lvl9pPr marL="7313007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AB84"/>
    <a:srgbClr val="0F1E74"/>
    <a:srgbClr val="D8222C"/>
    <a:srgbClr val="3EAF79"/>
    <a:srgbClr val="20D1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6" autoAdjust="0"/>
    <p:restoredTop sz="94661" autoAdjust="0"/>
  </p:normalViewPr>
  <p:slideViewPr>
    <p:cSldViewPr snapToGrid="0">
      <p:cViewPr varScale="1">
        <p:scale>
          <a:sx n="39" d="100"/>
          <a:sy n="39" d="100"/>
        </p:scale>
        <p:origin x="6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6" d="100"/>
          <a:sy n="96" d="100"/>
        </p:scale>
        <p:origin x="288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57144-1CBB-4515-B696-16F63A0D6277}" type="datetimeFigureOut">
              <a:rPr lang="en-GB" smtClean="0"/>
              <a:t>22/04/2023</a:t>
            </a:fld>
            <a:endParaRPr lang="en-GB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GB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DA259D-87B2-48A8-8896-0559A1CBD7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460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127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252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2379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6503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0628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4755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8880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007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260157" y="6382328"/>
            <a:ext cx="18332511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8000">
                <a:solidFill>
                  <a:srgbClr val="3EAF79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9136392" y="12705989"/>
            <a:ext cx="3985698" cy="461665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defRPr sz="3000">
                <a:solidFill>
                  <a:schemeClr val="dk2"/>
                </a:solidFill>
              </a:defRPr>
            </a:lvl1pPr>
          </a:lstStyle>
          <a:p>
            <a:fld id="{D5906656-A9BE-4917-BFD7-16C60DDEE872}" type="datetime1">
              <a:rPr lang="nb-NO" smtClean="0"/>
              <a:t>22.04.2023</a:t>
            </a:fld>
            <a:endParaRPr lang="nb-NO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260157" y="12153389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 err="1"/>
              <a:t>Name</a:t>
            </a:r>
            <a:endParaRPr lang="en-GB" dirty="0"/>
          </a:p>
        </p:txBody>
      </p:sp>
      <p:sp>
        <p:nvSpPr>
          <p:cNvPr id="14" name="Plassholder f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260157" y="12707725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 err="1"/>
              <a:t>Title</a:t>
            </a:r>
            <a:endParaRPr lang="en-GB" dirty="0"/>
          </a:p>
        </p:txBody>
      </p:sp>
      <p:sp>
        <p:nvSpPr>
          <p:cNvPr id="17" name="Plassholder for tekst 12"/>
          <p:cNvSpPr>
            <a:spLocks noGrp="1"/>
          </p:cNvSpPr>
          <p:nvPr>
            <p:ph type="body" sz="quarter" idx="15" hasCustomPrompt="1"/>
          </p:nvPr>
        </p:nvSpPr>
        <p:spPr>
          <a:xfrm>
            <a:off x="10200074" y="12146546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/>
              <a:t>Office</a:t>
            </a:r>
            <a:endParaRPr lang="en-GB" dirty="0"/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0200075" y="12705989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/>
              <a:t>Company</a:t>
            </a:r>
            <a:endParaRPr lang="en-GB" dirty="0"/>
          </a:p>
        </p:txBody>
      </p:sp>
      <p:pic>
        <p:nvPicPr>
          <p:cNvPr id="20" name="Bild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157" y="575121"/>
            <a:ext cx="4060377" cy="142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59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" name="Freeform 9"/>
          <p:cNvSpPr>
            <a:spLocks/>
          </p:cNvSpPr>
          <p:nvPr userDrawn="1"/>
        </p:nvSpPr>
        <p:spPr bwMode="auto">
          <a:xfrm>
            <a:off x="2609850" y="12903932"/>
            <a:ext cx="155575" cy="161925"/>
          </a:xfrm>
          <a:custGeom>
            <a:avLst/>
            <a:gdLst>
              <a:gd name="T0" fmla="*/ 98 w 98"/>
              <a:gd name="T1" fmla="*/ 102 h 102"/>
              <a:gd name="T2" fmla="*/ 0 w 98"/>
              <a:gd name="T3" fmla="*/ 102 h 102"/>
              <a:gd name="T4" fmla="*/ 0 w 98"/>
              <a:gd name="T5" fmla="*/ 0 h 102"/>
              <a:gd name="T6" fmla="*/ 98 w 98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8" h="102">
                <a:moveTo>
                  <a:pt x="98" y="102"/>
                </a:moveTo>
                <a:lnTo>
                  <a:pt x="0" y="102"/>
                </a:lnTo>
                <a:lnTo>
                  <a:pt x="0" y="0"/>
                </a:lnTo>
                <a:lnTo>
                  <a:pt x="98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6" name="Rectangle 10"/>
          <p:cNvSpPr>
            <a:spLocks noChangeArrowheads="1"/>
          </p:cNvSpPr>
          <p:nvPr userDrawn="1"/>
        </p:nvSpPr>
        <p:spPr bwMode="auto">
          <a:xfrm>
            <a:off x="2455863" y="12903932"/>
            <a:ext cx="153988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7" name="Freeform 11"/>
          <p:cNvSpPr>
            <a:spLocks/>
          </p:cNvSpPr>
          <p:nvPr userDrawn="1"/>
        </p:nvSpPr>
        <p:spPr bwMode="auto">
          <a:xfrm>
            <a:off x="2765425" y="12746770"/>
            <a:ext cx="158750" cy="476250"/>
          </a:xfrm>
          <a:custGeom>
            <a:avLst/>
            <a:gdLst>
              <a:gd name="T0" fmla="*/ 0 w 100"/>
              <a:gd name="T1" fmla="*/ 0 h 300"/>
              <a:gd name="T2" fmla="*/ 0 w 100"/>
              <a:gd name="T3" fmla="*/ 201 h 300"/>
              <a:gd name="T4" fmla="*/ 100 w 100"/>
              <a:gd name="T5" fmla="*/ 300 h 300"/>
              <a:gd name="T6" fmla="*/ 100 w 100"/>
              <a:gd name="T7" fmla="*/ 0 h 300"/>
              <a:gd name="T8" fmla="*/ 0 w 100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0" h="300">
                <a:moveTo>
                  <a:pt x="0" y="0"/>
                </a:moveTo>
                <a:lnTo>
                  <a:pt x="0" y="201"/>
                </a:lnTo>
                <a:lnTo>
                  <a:pt x="100" y="300"/>
                </a:lnTo>
                <a:lnTo>
                  <a:pt x="100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8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" name="Line 13"/>
          <p:cNvSpPr>
            <a:spLocks noChangeShapeType="1"/>
          </p:cNvSpPr>
          <p:nvPr userDrawn="1"/>
        </p:nvSpPr>
        <p:spPr bwMode="auto">
          <a:xfrm>
            <a:off x="2062163" y="13065857"/>
            <a:ext cx="393700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" name="Line 14"/>
          <p:cNvSpPr>
            <a:spLocks noChangeShapeType="1"/>
          </p:cNvSpPr>
          <p:nvPr userDrawn="1"/>
        </p:nvSpPr>
        <p:spPr bwMode="auto">
          <a:xfrm>
            <a:off x="2924175" y="13065857"/>
            <a:ext cx="21443950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1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133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iagram 1"/>
          <p:cNvSpPr>
            <a:spLocks noGrp="1"/>
          </p:cNvSpPr>
          <p:nvPr>
            <p:ph type="chart" sz="quarter" idx="11" hasCustomPrompt="1"/>
          </p:nvPr>
        </p:nvSpPr>
        <p:spPr>
          <a:xfrm>
            <a:off x="5742718" y="1168400"/>
            <a:ext cx="17375190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the icon to add a chart</a:t>
            </a:r>
          </a:p>
        </p:txBody>
      </p:sp>
      <p:sp>
        <p:nvSpPr>
          <p:cNvPr id="6" name="Plassholder for innhold 2"/>
          <p:cNvSpPr>
            <a:spLocks noGrp="1"/>
          </p:cNvSpPr>
          <p:nvPr>
            <p:ph idx="12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1E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8680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diagram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iagram 1"/>
          <p:cNvSpPr>
            <a:spLocks noGrp="1"/>
          </p:cNvSpPr>
          <p:nvPr>
            <p:ph type="chart" sz="quarter" idx="11" hasCustomPrompt="1"/>
          </p:nvPr>
        </p:nvSpPr>
        <p:spPr>
          <a:xfrm>
            <a:off x="5742718" y="1168400"/>
            <a:ext cx="17375190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the icon to add a chart</a:t>
            </a:r>
          </a:p>
        </p:txBody>
      </p:sp>
      <p:sp>
        <p:nvSpPr>
          <p:cNvPr id="6" name="Plassholder for innhold 2"/>
          <p:cNvSpPr>
            <a:spLocks noGrp="1"/>
          </p:cNvSpPr>
          <p:nvPr>
            <p:ph idx="12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3EAF79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26268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abell 1"/>
          <p:cNvSpPr>
            <a:spLocks noGrp="1"/>
          </p:cNvSpPr>
          <p:nvPr>
            <p:ph type="tbl" sz="quarter" idx="12" hasCustomPrompt="1"/>
          </p:nvPr>
        </p:nvSpPr>
        <p:spPr>
          <a:xfrm>
            <a:off x="5742718" y="1168400"/>
            <a:ext cx="17375191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on the icon to add a table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1E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6584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abell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abell 1"/>
          <p:cNvSpPr>
            <a:spLocks noGrp="1"/>
          </p:cNvSpPr>
          <p:nvPr>
            <p:ph type="tbl" sz="quarter" idx="12" hasCustomPrompt="1"/>
          </p:nvPr>
        </p:nvSpPr>
        <p:spPr>
          <a:xfrm>
            <a:off x="5742718" y="1168400"/>
            <a:ext cx="17375191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on the icon to add a table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3EAF79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19453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Blå">
    <p:bg>
      <p:bgPr>
        <a:solidFill>
          <a:srgbClr val="0F1E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157" y="5633541"/>
            <a:ext cx="21028462" cy="1384995"/>
          </a:xfrm>
        </p:spPr>
        <p:txBody>
          <a:bodyPr anchor="ctr"/>
          <a:lstStyle>
            <a:lvl1pPr>
              <a:defRPr sz="9000">
                <a:solidFill>
                  <a:schemeClr val="lt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Freeform 9"/>
          <p:cNvSpPr>
            <a:spLocks/>
          </p:cNvSpPr>
          <p:nvPr userDrawn="1"/>
        </p:nvSpPr>
        <p:spPr bwMode="auto">
          <a:xfrm>
            <a:off x="2609850" y="12903932"/>
            <a:ext cx="155575" cy="161925"/>
          </a:xfrm>
          <a:custGeom>
            <a:avLst/>
            <a:gdLst>
              <a:gd name="T0" fmla="*/ 98 w 98"/>
              <a:gd name="T1" fmla="*/ 102 h 102"/>
              <a:gd name="T2" fmla="*/ 0 w 98"/>
              <a:gd name="T3" fmla="*/ 102 h 102"/>
              <a:gd name="T4" fmla="*/ 0 w 98"/>
              <a:gd name="T5" fmla="*/ 0 h 102"/>
              <a:gd name="T6" fmla="*/ 98 w 98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8" h="102">
                <a:moveTo>
                  <a:pt x="98" y="102"/>
                </a:moveTo>
                <a:lnTo>
                  <a:pt x="0" y="102"/>
                </a:lnTo>
                <a:lnTo>
                  <a:pt x="0" y="0"/>
                </a:lnTo>
                <a:lnTo>
                  <a:pt x="98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Rectangle 10"/>
          <p:cNvSpPr>
            <a:spLocks noChangeArrowheads="1"/>
          </p:cNvSpPr>
          <p:nvPr userDrawn="1"/>
        </p:nvSpPr>
        <p:spPr bwMode="auto">
          <a:xfrm>
            <a:off x="2455863" y="12903932"/>
            <a:ext cx="153988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Freeform 11"/>
          <p:cNvSpPr>
            <a:spLocks/>
          </p:cNvSpPr>
          <p:nvPr userDrawn="1"/>
        </p:nvSpPr>
        <p:spPr bwMode="auto">
          <a:xfrm>
            <a:off x="2765425" y="12746770"/>
            <a:ext cx="158750" cy="476250"/>
          </a:xfrm>
          <a:custGeom>
            <a:avLst/>
            <a:gdLst>
              <a:gd name="T0" fmla="*/ 0 w 100"/>
              <a:gd name="T1" fmla="*/ 0 h 300"/>
              <a:gd name="T2" fmla="*/ 0 w 100"/>
              <a:gd name="T3" fmla="*/ 201 h 300"/>
              <a:gd name="T4" fmla="*/ 100 w 100"/>
              <a:gd name="T5" fmla="*/ 300 h 300"/>
              <a:gd name="T6" fmla="*/ 100 w 100"/>
              <a:gd name="T7" fmla="*/ 0 h 300"/>
              <a:gd name="T8" fmla="*/ 0 w 100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0" h="300">
                <a:moveTo>
                  <a:pt x="0" y="0"/>
                </a:moveTo>
                <a:lnTo>
                  <a:pt x="0" y="201"/>
                </a:lnTo>
                <a:lnTo>
                  <a:pt x="100" y="300"/>
                </a:lnTo>
                <a:lnTo>
                  <a:pt x="100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2062163" y="13065857"/>
            <a:ext cx="393700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2924175" y="13065857"/>
            <a:ext cx="21443950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7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4121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Grønn">
    <p:bg>
      <p:bgPr>
        <a:solidFill>
          <a:srgbClr val="3EAF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157" y="5633541"/>
            <a:ext cx="21028462" cy="1384995"/>
          </a:xfrm>
        </p:spPr>
        <p:txBody>
          <a:bodyPr anchor="ctr"/>
          <a:lstStyle>
            <a:lvl1pPr>
              <a:defRPr sz="9000">
                <a:solidFill>
                  <a:schemeClr val="lt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Freeform 9"/>
          <p:cNvSpPr>
            <a:spLocks/>
          </p:cNvSpPr>
          <p:nvPr userDrawn="1"/>
        </p:nvSpPr>
        <p:spPr bwMode="auto">
          <a:xfrm>
            <a:off x="2609850" y="12903932"/>
            <a:ext cx="155575" cy="161925"/>
          </a:xfrm>
          <a:custGeom>
            <a:avLst/>
            <a:gdLst>
              <a:gd name="T0" fmla="*/ 98 w 98"/>
              <a:gd name="T1" fmla="*/ 102 h 102"/>
              <a:gd name="T2" fmla="*/ 0 w 98"/>
              <a:gd name="T3" fmla="*/ 102 h 102"/>
              <a:gd name="T4" fmla="*/ 0 w 98"/>
              <a:gd name="T5" fmla="*/ 0 h 102"/>
              <a:gd name="T6" fmla="*/ 98 w 98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8" h="102">
                <a:moveTo>
                  <a:pt x="98" y="102"/>
                </a:moveTo>
                <a:lnTo>
                  <a:pt x="0" y="102"/>
                </a:lnTo>
                <a:lnTo>
                  <a:pt x="0" y="0"/>
                </a:lnTo>
                <a:lnTo>
                  <a:pt x="98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Rectangle 10"/>
          <p:cNvSpPr>
            <a:spLocks noChangeArrowheads="1"/>
          </p:cNvSpPr>
          <p:nvPr userDrawn="1"/>
        </p:nvSpPr>
        <p:spPr bwMode="auto">
          <a:xfrm>
            <a:off x="2455863" y="12903932"/>
            <a:ext cx="153988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Freeform 11"/>
          <p:cNvSpPr>
            <a:spLocks/>
          </p:cNvSpPr>
          <p:nvPr userDrawn="1"/>
        </p:nvSpPr>
        <p:spPr bwMode="auto">
          <a:xfrm>
            <a:off x="2765425" y="12746770"/>
            <a:ext cx="158750" cy="476250"/>
          </a:xfrm>
          <a:custGeom>
            <a:avLst/>
            <a:gdLst>
              <a:gd name="T0" fmla="*/ 0 w 100"/>
              <a:gd name="T1" fmla="*/ 0 h 300"/>
              <a:gd name="T2" fmla="*/ 0 w 100"/>
              <a:gd name="T3" fmla="*/ 201 h 300"/>
              <a:gd name="T4" fmla="*/ 100 w 100"/>
              <a:gd name="T5" fmla="*/ 300 h 300"/>
              <a:gd name="T6" fmla="*/ 100 w 100"/>
              <a:gd name="T7" fmla="*/ 0 h 300"/>
              <a:gd name="T8" fmla="*/ 0 w 100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0" h="300">
                <a:moveTo>
                  <a:pt x="0" y="0"/>
                </a:moveTo>
                <a:lnTo>
                  <a:pt x="0" y="201"/>
                </a:lnTo>
                <a:lnTo>
                  <a:pt x="100" y="300"/>
                </a:lnTo>
                <a:lnTo>
                  <a:pt x="100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2062163" y="13065857"/>
            <a:ext cx="393700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2924175" y="13065857"/>
            <a:ext cx="21443950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7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9275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Orange">
    <p:bg>
      <p:bgPr>
        <a:solidFill>
          <a:srgbClr val="D822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157" y="5633541"/>
            <a:ext cx="21028462" cy="1384995"/>
          </a:xfrm>
        </p:spPr>
        <p:txBody>
          <a:bodyPr anchor="ctr"/>
          <a:lstStyle>
            <a:lvl1pPr>
              <a:defRPr sz="9000">
                <a:solidFill>
                  <a:schemeClr val="lt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Freeform 9"/>
          <p:cNvSpPr>
            <a:spLocks/>
          </p:cNvSpPr>
          <p:nvPr userDrawn="1"/>
        </p:nvSpPr>
        <p:spPr bwMode="auto">
          <a:xfrm>
            <a:off x="2609850" y="12903932"/>
            <a:ext cx="155575" cy="161925"/>
          </a:xfrm>
          <a:custGeom>
            <a:avLst/>
            <a:gdLst>
              <a:gd name="T0" fmla="*/ 98 w 98"/>
              <a:gd name="T1" fmla="*/ 102 h 102"/>
              <a:gd name="T2" fmla="*/ 0 w 98"/>
              <a:gd name="T3" fmla="*/ 102 h 102"/>
              <a:gd name="T4" fmla="*/ 0 w 98"/>
              <a:gd name="T5" fmla="*/ 0 h 102"/>
              <a:gd name="T6" fmla="*/ 98 w 98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8" h="102">
                <a:moveTo>
                  <a:pt x="98" y="102"/>
                </a:moveTo>
                <a:lnTo>
                  <a:pt x="0" y="102"/>
                </a:lnTo>
                <a:lnTo>
                  <a:pt x="0" y="0"/>
                </a:lnTo>
                <a:lnTo>
                  <a:pt x="98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Rectangle 10"/>
          <p:cNvSpPr>
            <a:spLocks noChangeArrowheads="1"/>
          </p:cNvSpPr>
          <p:nvPr userDrawn="1"/>
        </p:nvSpPr>
        <p:spPr bwMode="auto">
          <a:xfrm>
            <a:off x="2455863" y="12903932"/>
            <a:ext cx="153988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Freeform 11"/>
          <p:cNvSpPr>
            <a:spLocks/>
          </p:cNvSpPr>
          <p:nvPr userDrawn="1"/>
        </p:nvSpPr>
        <p:spPr bwMode="auto">
          <a:xfrm>
            <a:off x="2765425" y="12746770"/>
            <a:ext cx="158750" cy="476250"/>
          </a:xfrm>
          <a:custGeom>
            <a:avLst/>
            <a:gdLst>
              <a:gd name="T0" fmla="*/ 0 w 100"/>
              <a:gd name="T1" fmla="*/ 0 h 300"/>
              <a:gd name="T2" fmla="*/ 0 w 100"/>
              <a:gd name="T3" fmla="*/ 201 h 300"/>
              <a:gd name="T4" fmla="*/ 100 w 100"/>
              <a:gd name="T5" fmla="*/ 300 h 300"/>
              <a:gd name="T6" fmla="*/ 100 w 100"/>
              <a:gd name="T7" fmla="*/ 0 h 300"/>
              <a:gd name="T8" fmla="*/ 0 w 100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0" h="300">
                <a:moveTo>
                  <a:pt x="0" y="0"/>
                </a:moveTo>
                <a:lnTo>
                  <a:pt x="0" y="201"/>
                </a:lnTo>
                <a:lnTo>
                  <a:pt x="100" y="300"/>
                </a:lnTo>
                <a:lnTo>
                  <a:pt x="100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2062163" y="13065857"/>
            <a:ext cx="393700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2924175" y="13065857"/>
            <a:ext cx="21443950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7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2043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F1E74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36915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s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260157" y="3543261"/>
            <a:ext cx="18332511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0" hasCustomPrompt="1"/>
          </p:nvPr>
        </p:nvSpPr>
        <p:spPr>
          <a:xfrm>
            <a:off x="1260474" y="5161524"/>
            <a:ext cx="18332193" cy="2154238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914263" indent="0">
              <a:buNone/>
              <a:defRPr b="1">
                <a:solidFill>
                  <a:schemeClr val="bg1"/>
                </a:solidFill>
              </a:defRPr>
            </a:lvl2pPr>
            <a:lvl3pPr marL="1828526" indent="0">
              <a:buNone/>
              <a:defRPr b="1">
                <a:solidFill>
                  <a:schemeClr val="bg1"/>
                </a:solidFill>
              </a:defRPr>
            </a:lvl3pPr>
            <a:lvl4pPr marL="2742789" indent="0">
              <a:buNone/>
              <a:defRPr b="1">
                <a:solidFill>
                  <a:schemeClr val="bg1"/>
                </a:solidFill>
              </a:defRPr>
            </a:lvl4pPr>
            <a:lvl5pPr marL="3657052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pic>
        <p:nvPicPr>
          <p:cNvPr id="5" name="Bild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157" y="575121"/>
            <a:ext cx="4060377" cy="142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44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med bakgrunnsbil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260157" y="6382328"/>
            <a:ext cx="18332511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9136392" y="12705989"/>
            <a:ext cx="3985698" cy="461665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fld id="{35900153-C3D1-4B62-A437-E57CAB8AEB13}" type="datetime1">
              <a:rPr lang="nb-NO" smtClean="0"/>
              <a:t>22.04.2023</a:t>
            </a:fld>
            <a:endParaRPr lang="nb-NO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260157" y="12153389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err="1"/>
              <a:t>Name</a:t>
            </a:r>
            <a:endParaRPr lang="en-GB" dirty="0"/>
          </a:p>
        </p:txBody>
      </p:sp>
      <p:sp>
        <p:nvSpPr>
          <p:cNvPr id="14" name="Plassholder f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260157" y="12707725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err="1"/>
              <a:t>Title</a:t>
            </a:r>
            <a:endParaRPr lang="en-GB" dirty="0"/>
          </a:p>
        </p:txBody>
      </p:sp>
      <p:sp>
        <p:nvSpPr>
          <p:cNvPr id="17" name="Plassholder for tekst 12"/>
          <p:cNvSpPr>
            <a:spLocks noGrp="1"/>
          </p:cNvSpPr>
          <p:nvPr>
            <p:ph type="body" sz="quarter" idx="15" hasCustomPrompt="1"/>
          </p:nvPr>
        </p:nvSpPr>
        <p:spPr>
          <a:xfrm>
            <a:off x="10200074" y="12146546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Office</a:t>
            </a:r>
            <a:endParaRPr lang="en-GB" dirty="0"/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0200075" y="12705989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Company</a:t>
            </a:r>
            <a:endParaRPr lang="en-GB" dirty="0"/>
          </a:p>
        </p:txBody>
      </p:sp>
      <p:pic>
        <p:nvPicPr>
          <p:cNvPr id="9" name="Bild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157" y="575121"/>
            <a:ext cx="4060377" cy="142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77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tellysbil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260157" y="6382328"/>
            <a:ext cx="18332511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9136392" y="12613656"/>
            <a:ext cx="3985698" cy="553998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fld id="{D5906656-A9BE-4917-BFD7-16C60DDEE872}" type="datetime1">
              <a:rPr lang="nb-NO" smtClean="0"/>
              <a:pPr/>
              <a:t>22.04.2023</a:t>
            </a:fld>
            <a:endParaRPr lang="nb-NO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260157" y="12153389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err="1"/>
              <a:t>Name</a:t>
            </a:r>
            <a:endParaRPr lang="en-GB" dirty="0"/>
          </a:p>
        </p:txBody>
      </p:sp>
      <p:sp>
        <p:nvSpPr>
          <p:cNvPr id="14" name="Plassholder f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260157" y="12707725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err="1"/>
              <a:t>Title</a:t>
            </a:r>
            <a:endParaRPr lang="en-GB" dirty="0"/>
          </a:p>
        </p:txBody>
      </p:sp>
      <p:sp>
        <p:nvSpPr>
          <p:cNvPr id="17" name="Plassholder for tekst 12"/>
          <p:cNvSpPr>
            <a:spLocks noGrp="1"/>
          </p:cNvSpPr>
          <p:nvPr>
            <p:ph type="body" sz="quarter" idx="15" hasCustomPrompt="1"/>
          </p:nvPr>
        </p:nvSpPr>
        <p:spPr>
          <a:xfrm>
            <a:off x="10200074" y="12146546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Office</a:t>
            </a:r>
            <a:endParaRPr lang="en-GB" dirty="0"/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0200075" y="12705989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Company</a:t>
            </a:r>
            <a:endParaRPr lang="en-GB" dirty="0"/>
          </a:p>
        </p:txBody>
      </p:sp>
      <p:pic>
        <p:nvPicPr>
          <p:cNvPr id="20" name="Bild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832" y="758001"/>
            <a:ext cx="21601572" cy="142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69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F1E74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6" y="3091543"/>
            <a:ext cx="21861705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1259560" y="2630802"/>
            <a:ext cx="21861704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solidFill>
                  <a:srgbClr val="0F1E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9579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AF79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6" y="3091543"/>
            <a:ext cx="21861705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1259560" y="2630802"/>
            <a:ext cx="21861704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solidFill>
                  <a:srgbClr val="3EAF79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7428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14689837" y="-1"/>
            <a:ext cx="9690988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14689837" y="-1"/>
            <a:ext cx="9690988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387" y="1097394"/>
            <a:ext cx="12277305" cy="1077218"/>
          </a:xfrm>
        </p:spPr>
        <p:txBody>
          <a:bodyPr/>
          <a:lstStyle>
            <a:lvl1pPr>
              <a:defRPr>
                <a:solidFill>
                  <a:srgbClr val="0F1E74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7" y="3091543"/>
            <a:ext cx="12277306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1259560" y="2630802"/>
            <a:ext cx="12277305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1E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8700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14689837" y="-1"/>
            <a:ext cx="9690988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14689837" y="-1"/>
            <a:ext cx="9690988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387" y="1097394"/>
            <a:ext cx="12277305" cy="1077218"/>
          </a:xfrm>
        </p:spPr>
        <p:txBody>
          <a:bodyPr/>
          <a:lstStyle>
            <a:lvl1pPr>
              <a:defRPr>
                <a:solidFill>
                  <a:srgbClr val="3EAF79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7" y="3091543"/>
            <a:ext cx="12277306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1259560" y="2630802"/>
            <a:ext cx="12277305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3EAF79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2741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5742718" y="-1"/>
            <a:ext cx="18638107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5742717" y="-1"/>
            <a:ext cx="18638107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2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1E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7736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5742718" y="-1"/>
            <a:ext cx="18638107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5742717" y="-1"/>
            <a:ext cx="18638107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2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3EAF79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4334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260386" y="1097394"/>
            <a:ext cx="21861705" cy="107721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60386" y="2647950"/>
            <a:ext cx="21861705" cy="96315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29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" name="Freeform 9"/>
          <p:cNvSpPr>
            <a:spLocks/>
          </p:cNvSpPr>
          <p:nvPr userDrawn="1"/>
        </p:nvSpPr>
        <p:spPr bwMode="auto">
          <a:xfrm>
            <a:off x="2609850" y="12903932"/>
            <a:ext cx="155575" cy="161925"/>
          </a:xfrm>
          <a:custGeom>
            <a:avLst/>
            <a:gdLst>
              <a:gd name="T0" fmla="*/ 98 w 98"/>
              <a:gd name="T1" fmla="*/ 102 h 102"/>
              <a:gd name="T2" fmla="*/ 0 w 98"/>
              <a:gd name="T3" fmla="*/ 102 h 102"/>
              <a:gd name="T4" fmla="*/ 0 w 98"/>
              <a:gd name="T5" fmla="*/ 0 h 102"/>
              <a:gd name="T6" fmla="*/ 98 w 98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8" h="102">
                <a:moveTo>
                  <a:pt x="98" y="102"/>
                </a:moveTo>
                <a:lnTo>
                  <a:pt x="0" y="102"/>
                </a:lnTo>
                <a:lnTo>
                  <a:pt x="0" y="0"/>
                </a:lnTo>
                <a:lnTo>
                  <a:pt x="98" y="102"/>
                </a:lnTo>
                <a:close/>
              </a:path>
            </a:pathLst>
          </a:cu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" name="Rectangle 10"/>
          <p:cNvSpPr>
            <a:spLocks noChangeArrowheads="1"/>
          </p:cNvSpPr>
          <p:nvPr userDrawn="1"/>
        </p:nvSpPr>
        <p:spPr bwMode="auto">
          <a:xfrm>
            <a:off x="2455863" y="12903932"/>
            <a:ext cx="153988" cy="319088"/>
          </a:xfrm>
          <a:prstGeom prst="rect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" name="Freeform 11"/>
          <p:cNvSpPr>
            <a:spLocks/>
          </p:cNvSpPr>
          <p:nvPr userDrawn="1"/>
        </p:nvSpPr>
        <p:spPr bwMode="auto">
          <a:xfrm>
            <a:off x="2765425" y="12746770"/>
            <a:ext cx="158750" cy="476250"/>
          </a:xfrm>
          <a:custGeom>
            <a:avLst/>
            <a:gdLst>
              <a:gd name="T0" fmla="*/ 0 w 100"/>
              <a:gd name="T1" fmla="*/ 0 h 300"/>
              <a:gd name="T2" fmla="*/ 0 w 100"/>
              <a:gd name="T3" fmla="*/ 201 h 300"/>
              <a:gd name="T4" fmla="*/ 100 w 100"/>
              <a:gd name="T5" fmla="*/ 300 h 300"/>
              <a:gd name="T6" fmla="*/ 100 w 100"/>
              <a:gd name="T7" fmla="*/ 0 h 300"/>
              <a:gd name="T8" fmla="*/ 0 w 100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0" h="300">
                <a:moveTo>
                  <a:pt x="0" y="0"/>
                </a:moveTo>
                <a:lnTo>
                  <a:pt x="0" y="201"/>
                </a:lnTo>
                <a:lnTo>
                  <a:pt x="100" y="300"/>
                </a:lnTo>
                <a:lnTo>
                  <a:pt x="100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" name="Line 13"/>
          <p:cNvSpPr>
            <a:spLocks noChangeShapeType="1"/>
          </p:cNvSpPr>
          <p:nvPr userDrawn="1"/>
        </p:nvSpPr>
        <p:spPr bwMode="auto">
          <a:xfrm>
            <a:off x="2062163" y="13065857"/>
            <a:ext cx="393700" cy="0"/>
          </a:xfrm>
          <a:prstGeom prst="line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" name="Line 14"/>
          <p:cNvSpPr>
            <a:spLocks noChangeShapeType="1"/>
          </p:cNvSpPr>
          <p:nvPr userDrawn="1"/>
        </p:nvSpPr>
        <p:spPr bwMode="auto">
          <a:xfrm>
            <a:off x="2924175" y="13065857"/>
            <a:ext cx="21443950" cy="0"/>
          </a:xfrm>
          <a:prstGeom prst="line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9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35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72" r:id="rId3"/>
    <p:sldLayoutId id="2147483650" r:id="rId4"/>
    <p:sldLayoutId id="2147483664" r:id="rId5"/>
    <p:sldLayoutId id="2147483657" r:id="rId6"/>
    <p:sldLayoutId id="2147483665" r:id="rId7"/>
    <p:sldLayoutId id="2147483658" r:id="rId8"/>
    <p:sldLayoutId id="2147483666" r:id="rId9"/>
    <p:sldLayoutId id="2147483659" r:id="rId10"/>
    <p:sldLayoutId id="2147483660" r:id="rId11"/>
    <p:sldLayoutId id="2147483667" r:id="rId12"/>
    <p:sldLayoutId id="2147483661" r:id="rId13"/>
    <p:sldLayoutId id="2147483668" r:id="rId14"/>
    <p:sldLayoutId id="2147483670" r:id="rId15"/>
    <p:sldLayoutId id="2147483669" r:id="rId16"/>
    <p:sldLayoutId id="2147483651" r:id="rId17"/>
    <p:sldLayoutId id="2147483654" r:id="rId18"/>
    <p:sldLayoutId id="2147483663" r:id="rId19"/>
  </p:sldLayoutIdLst>
  <p:hf sldNum="0" hdr="0" ftr="0"/>
  <p:txStyles>
    <p:titleStyle>
      <a:lvl1pPr algn="l" defTabSz="1828526" rtl="0" eaLnBrk="1" latinLnBrk="0" hangingPunct="1">
        <a:lnSpc>
          <a:spcPct val="100000"/>
        </a:lnSpc>
        <a:spcBef>
          <a:spcPct val="0"/>
        </a:spcBef>
        <a:buNone/>
        <a:defRPr sz="7000" b="1" kern="1200">
          <a:solidFill>
            <a:srgbClr val="0F1E74"/>
          </a:solidFill>
          <a:latin typeface="+mj-lt"/>
          <a:ea typeface="+mj-ea"/>
          <a:cs typeface="+mj-cs"/>
        </a:defRPr>
      </a:lvl1pPr>
    </p:titleStyle>
    <p:bodyStyle>
      <a:lvl1pPr marL="457131" indent="-457131" algn="l" defTabSz="1828526" rtl="0" eaLnBrk="1" latinLnBrk="0" hangingPunct="1">
        <a:lnSpc>
          <a:spcPct val="100000"/>
        </a:lnSpc>
        <a:spcBef>
          <a:spcPts val="2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1pPr>
      <a:lvl2pPr marL="1371394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2pPr>
      <a:lvl3pPr marL="2285657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3pPr>
      <a:lvl4pPr marL="3199920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4pPr>
      <a:lvl5pPr marL="4114183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5pPr>
      <a:lvl6pPr marL="5028446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708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971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1234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263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526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789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7051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1314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577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840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4103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Jurica.vitkovi&#263;@documenta.hr" TargetMode="External"/><Relationship Id="rId2" Type="http://schemas.openxmlformats.org/officeDocument/2006/relationships/hyperlink" Target="mailto:tena.banjeglav@documenta.hr" TargetMode="Externa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campifascisti.it/elenco_diretti.php" TargetMode="External"/><Relationship Id="rId3" Type="http://schemas.openxmlformats.org/officeDocument/2006/relationships/hyperlink" Target="http://www.osobnasjecanja.hr/" TargetMode="External"/><Relationship Id="rId7" Type="http://schemas.openxmlformats.org/officeDocument/2006/relationships/hyperlink" Target="https://campifascisti.it/" TargetMode="External"/><Relationship Id="rId2" Type="http://schemas.openxmlformats.org/officeDocument/2006/relationships/hyperlink" Target="https://www.youtube.com/watch?v=twJQs68Kr_c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osobnasjecanja.hr/video-arhiva/slavko-malnar/" TargetMode="External"/><Relationship Id="rId5" Type="http://schemas.openxmlformats.org/officeDocument/2006/relationships/hyperlink" Target="http://www.osobnasjecanja.hr/video-arhiva/dragica-vajnberger/" TargetMode="External"/><Relationship Id="rId4" Type="http://schemas.openxmlformats.org/officeDocument/2006/relationships/hyperlink" Target="http://www.osobnasjecanja.hr/video-arhiva/eva-akerman/" TargetMode="External"/><Relationship Id="rId9" Type="http://schemas.openxmlformats.org/officeDocument/2006/relationships/hyperlink" Target="https://campifascisti.it/elenco_immagini.php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uardiansofthespoon.com/book/" TargetMode="External"/><Relationship Id="rId2" Type="http://schemas.openxmlformats.org/officeDocument/2006/relationships/hyperlink" Target="http://www.guardiansofthespoon.com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centropa.org/en/biography/elvira-kohn" TargetMode="External"/><Relationship Id="rId5" Type="http://schemas.openxmlformats.org/officeDocument/2006/relationships/hyperlink" Target="https://www.centropa.org/" TargetMode="External"/><Relationship Id="rId4" Type="http://schemas.openxmlformats.org/officeDocument/2006/relationships/hyperlink" Target="https://iwitness.usc.edu/search?search=kampor&amp;category=testimonies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097"/>
            <a:ext cx="24359357" cy="13726510"/>
          </a:xfrm>
          <a:prstGeom prst="rect">
            <a:avLst/>
          </a:prstGeom>
        </p:spPr>
      </p:pic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>
          <a:xfrm>
            <a:off x="11497461" y="11477528"/>
            <a:ext cx="4220063" cy="461665"/>
          </a:xfrm>
        </p:spPr>
        <p:txBody>
          <a:bodyPr/>
          <a:lstStyle/>
          <a:p>
            <a:r>
              <a:rPr lang="hr-HR" dirty="0" smtClean="0"/>
              <a:t>Tena Banjeglav</a:t>
            </a:r>
            <a:endParaRPr lang="en-GB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>
          <a:xfrm>
            <a:off x="10767644" y="9450507"/>
            <a:ext cx="3985698" cy="1015663"/>
          </a:xfrm>
        </p:spPr>
        <p:txBody>
          <a:bodyPr/>
          <a:lstStyle/>
          <a:p>
            <a:pPr algn="ctr"/>
            <a:r>
              <a:rPr lang="hr-HR" dirty="0" smtClean="0"/>
              <a:t>Ponedjeljak, 24.04.2023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24159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51513" y="3935896"/>
            <a:ext cx="143521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8800" dirty="0" smtClean="0">
                <a:solidFill>
                  <a:srgbClr val="02AB84"/>
                </a:solidFill>
              </a:rPr>
              <a:t>Hvala na pažnji!</a:t>
            </a:r>
            <a:endParaRPr lang="en-GB" sz="8800" dirty="0">
              <a:solidFill>
                <a:srgbClr val="02AB8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91478" y="8587409"/>
            <a:ext cx="9978887" cy="286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Kontakti:</a:t>
            </a:r>
          </a:p>
          <a:p>
            <a:r>
              <a:rPr lang="hr-HR" dirty="0" smtClean="0">
                <a:hlinkClick r:id="rId2"/>
              </a:rPr>
              <a:t>tena.banjeglav@documenta.hr</a:t>
            </a:r>
            <a:endParaRPr lang="hr-HR" dirty="0" smtClean="0"/>
          </a:p>
          <a:p>
            <a:r>
              <a:rPr lang="hr-HR" dirty="0" smtClean="0">
                <a:hlinkClick r:id="rId3"/>
              </a:rPr>
              <a:t>Jurica.vitković@documenta.hr</a:t>
            </a:r>
            <a:endParaRPr lang="hr-HR" dirty="0" smtClean="0"/>
          </a:p>
          <a:p>
            <a:endParaRPr lang="hr-HR" dirty="0"/>
          </a:p>
          <a:p>
            <a:r>
              <a:rPr lang="hr-HR" dirty="0" smtClean="0"/>
              <a:t>www.documenta.hr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5354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Karta logora na istočnoj jadranskoj obali</a:t>
            </a:r>
            <a:endParaRPr lang="en-GB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386" y="2842592"/>
            <a:ext cx="16813217" cy="9680712"/>
          </a:xfrm>
        </p:spPr>
      </p:pic>
      <p:sp>
        <p:nvSpPr>
          <p:cNvPr id="14" name="TextBox 13"/>
          <p:cNvSpPr txBox="1"/>
          <p:nvPr/>
        </p:nvSpPr>
        <p:spPr>
          <a:xfrm>
            <a:off x="18804835" y="2842592"/>
            <a:ext cx="4671391" cy="67387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dirty="0" smtClean="0"/>
              <a:t>Logori:</a:t>
            </a:r>
          </a:p>
          <a:p>
            <a:pPr marL="742950" indent="-742950">
              <a:buAutoNum type="arabicPeriod"/>
            </a:pPr>
            <a:r>
              <a:rPr lang="hr-HR" dirty="0" smtClean="0"/>
              <a:t>Lovran</a:t>
            </a:r>
          </a:p>
          <a:p>
            <a:pPr marL="742950" indent="-742950">
              <a:buAutoNum type="arabicPeriod"/>
            </a:pPr>
            <a:r>
              <a:rPr lang="hr-HR" dirty="0" smtClean="0"/>
              <a:t>Rijeka</a:t>
            </a:r>
          </a:p>
          <a:p>
            <a:pPr marL="742950" indent="-742950">
              <a:buAutoNum type="arabicPeriod"/>
            </a:pPr>
            <a:r>
              <a:rPr lang="hr-HR" dirty="0" smtClean="0"/>
              <a:t>Bakar</a:t>
            </a:r>
          </a:p>
          <a:p>
            <a:pPr marL="742950" indent="-742950">
              <a:buAutoNum type="arabicPeriod"/>
            </a:pPr>
            <a:r>
              <a:rPr lang="hr-HR" dirty="0" smtClean="0"/>
              <a:t>Kraljevica</a:t>
            </a:r>
          </a:p>
          <a:p>
            <a:pPr marL="742950" indent="-742950">
              <a:buAutoNum type="arabicPeriod"/>
            </a:pPr>
            <a:r>
              <a:rPr lang="hr-HR" dirty="0" smtClean="0">
                <a:solidFill>
                  <a:srgbClr val="FF0000"/>
                </a:solidFill>
              </a:rPr>
              <a:t>Kampor</a:t>
            </a:r>
          </a:p>
          <a:p>
            <a:pPr marL="742950" indent="-742950">
              <a:buAutoNum type="arabicPeriod"/>
            </a:pPr>
            <a:r>
              <a:rPr lang="hr-HR" dirty="0" smtClean="0">
                <a:solidFill>
                  <a:srgbClr val="FF0000"/>
                </a:solidFill>
              </a:rPr>
              <a:t>Molat</a:t>
            </a:r>
          </a:p>
          <a:p>
            <a:pPr marL="742950" indent="-742950">
              <a:buAutoNum type="arabicPeriod"/>
            </a:pPr>
            <a:r>
              <a:rPr lang="hr-HR" dirty="0" smtClean="0"/>
              <a:t>Ugljan</a:t>
            </a:r>
          </a:p>
          <a:p>
            <a:pPr marL="742950" indent="-742950">
              <a:buAutoNum type="arabicPeriod"/>
            </a:pPr>
            <a:r>
              <a:rPr lang="hr-HR" dirty="0" smtClean="0"/>
              <a:t>Ošljak</a:t>
            </a:r>
          </a:p>
          <a:p>
            <a:pPr marL="742950" indent="-742950">
              <a:buAutoNum type="arabicPeriod"/>
            </a:pPr>
            <a:r>
              <a:rPr lang="hr-HR" dirty="0" smtClean="0"/>
              <a:t>Biograd na Moru</a:t>
            </a:r>
          </a:p>
          <a:p>
            <a:pPr marL="742950" indent="-742950">
              <a:buAutoNum type="arabicPeriod"/>
            </a:pPr>
            <a:r>
              <a:rPr lang="hr-HR" dirty="0" smtClean="0"/>
              <a:t>Zlarin</a:t>
            </a:r>
          </a:p>
          <a:p>
            <a:pPr marL="742950" indent="-742950">
              <a:buAutoNum type="arabicPeriod"/>
            </a:pPr>
            <a:r>
              <a:rPr lang="hr-HR" dirty="0" smtClean="0"/>
              <a:t>Prevlaka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804835" y="10336696"/>
            <a:ext cx="4671391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https://campifascisti.it/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0482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Koncentracijski logor Kampor na Rabu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386" y="2606920"/>
            <a:ext cx="13996398" cy="9638089"/>
          </a:xfrm>
        </p:spPr>
      </p:pic>
      <p:sp>
        <p:nvSpPr>
          <p:cNvPr id="6" name="TextBox 5"/>
          <p:cNvSpPr txBox="1"/>
          <p:nvPr/>
        </p:nvSpPr>
        <p:spPr>
          <a:xfrm>
            <a:off x="15886404" y="3896139"/>
            <a:ext cx="7235687" cy="61848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hr-HR" dirty="0" smtClean="0"/>
              <a:t>Otvoren 29. srpnja 1942.</a:t>
            </a:r>
          </a:p>
          <a:p>
            <a:pPr marL="571500" indent="-571500">
              <a:buFontTx/>
              <a:buChar char="-"/>
            </a:pPr>
            <a:r>
              <a:rPr lang="hr-HR" dirty="0" smtClean="0"/>
              <a:t>Podijeljen u 4 dijela, kapacitet oko 16 000 ljudi</a:t>
            </a:r>
          </a:p>
          <a:p>
            <a:pPr marL="571500" indent="-571500">
              <a:buFontTx/>
              <a:buChar char="-"/>
            </a:pPr>
            <a:r>
              <a:rPr lang="hr-HR" dirty="0" smtClean="0"/>
              <a:t> jako loši uvjeti – močvarno tlo, nema infrastrukture, nema vode, vrlo malo hrane</a:t>
            </a:r>
          </a:p>
          <a:p>
            <a:pPr marL="571500" indent="-571500">
              <a:buFontTx/>
              <a:buChar char="-"/>
            </a:pPr>
            <a:r>
              <a:rPr lang="hr-HR" dirty="0" smtClean="0"/>
              <a:t>Velika smrtnost logoraša</a:t>
            </a:r>
          </a:p>
          <a:p>
            <a:pPr marL="571500" indent="-571500">
              <a:buFontTx/>
              <a:buChar char="-"/>
            </a:pPr>
            <a:r>
              <a:rPr lang="hr-HR" dirty="0" smtClean="0"/>
              <a:t>Oslobođen 8. rujna 1943., nakon kapitulacije Italije</a:t>
            </a:r>
          </a:p>
          <a:p>
            <a:pPr marL="571500" indent="-571500">
              <a:buFontTx/>
              <a:buChar char="-"/>
            </a:pPr>
            <a:r>
              <a:rPr lang="hr-HR" dirty="0" smtClean="0"/>
              <a:t>Osnovana rapska brigada – pet bataljuna</a:t>
            </a:r>
          </a:p>
        </p:txBody>
      </p:sp>
    </p:spTree>
    <p:extLst>
      <p:ext uri="{BB962C8B-B14F-4D97-AF65-F5344CB8AC3E}">
        <p14:creationId xmlns:p14="http://schemas.microsoft.com/office/powerpoint/2010/main" val="135624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Koncentracijski logor Molat</a:t>
            </a:r>
            <a:endParaRPr lang="en-GB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358" y="3085014"/>
            <a:ext cx="13039440" cy="9332148"/>
          </a:xfrm>
        </p:spPr>
      </p:pic>
      <p:sp>
        <p:nvSpPr>
          <p:cNvPr id="10" name="TextBox 9"/>
          <p:cNvSpPr txBox="1"/>
          <p:nvPr/>
        </p:nvSpPr>
        <p:spPr>
          <a:xfrm>
            <a:off x="2146852" y="4055165"/>
            <a:ext cx="6440557" cy="78465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hr-HR" dirty="0" smtClean="0"/>
              <a:t>Osnovan 30. lipnja 1942.</a:t>
            </a:r>
          </a:p>
          <a:p>
            <a:pPr marL="571500" indent="-571500">
              <a:buFontTx/>
              <a:buChar char="-"/>
            </a:pPr>
            <a:r>
              <a:rPr lang="hr-HR" dirty="0" smtClean="0"/>
              <a:t>Namjenjen zatvaranju političkih protivnika, pobunjenika i partizana iz okolnih gradova i otoka</a:t>
            </a:r>
          </a:p>
          <a:p>
            <a:pPr marL="571500" indent="-571500">
              <a:buFontTx/>
              <a:buChar char="-"/>
            </a:pPr>
            <a:r>
              <a:rPr lang="hr-HR" dirty="0" smtClean="0"/>
              <a:t>Vrlo loši uvjeti – vrućina/hladnoća, nema vode, vrlo malo hrane, bolesti</a:t>
            </a:r>
          </a:p>
          <a:p>
            <a:pPr marL="571500" indent="-571500">
              <a:buFontTx/>
              <a:buChar char="-"/>
            </a:pPr>
            <a:r>
              <a:rPr lang="hr-HR" dirty="0" smtClean="0"/>
              <a:t>Mogao je primiti oko 1200 ljudi</a:t>
            </a:r>
          </a:p>
          <a:p>
            <a:pPr marL="571500" indent="-571500">
              <a:buFontTx/>
              <a:buChar char="-"/>
            </a:pPr>
            <a:r>
              <a:rPr lang="hr-HR" dirty="0" smtClean="0"/>
              <a:t>Brod </a:t>
            </a:r>
            <a:r>
              <a:rPr lang="hr-HR" dirty="0"/>
              <a:t>Ammiraglio </a:t>
            </a:r>
            <a:r>
              <a:rPr lang="hr-HR" dirty="0" smtClean="0"/>
              <a:t>Viotti</a:t>
            </a:r>
          </a:p>
          <a:p>
            <a:pPr marL="571500" indent="-571500">
              <a:buFontTx/>
              <a:buChar char="-"/>
            </a:pPr>
            <a:r>
              <a:rPr lang="hr-HR" dirty="0" smtClean="0"/>
              <a:t>Zatvoren 8. rujna 1943., nakon kapitulacije Italije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6594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Ishodi učenja</a:t>
            </a:r>
            <a:endParaRPr lang="en-GB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1260387" y="3091543"/>
            <a:ext cx="11064135" cy="9187986"/>
          </a:xfrm>
        </p:spPr>
        <p:txBody>
          <a:bodyPr/>
          <a:lstStyle/>
          <a:p>
            <a:r>
              <a:rPr lang="hr-HR" sz="3200" b="1" dirty="0" smtClean="0"/>
              <a:t>Ishodi – osnovna škola:</a:t>
            </a:r>
          </a:p>
          <a:p>
            <a:r>
              <a:rPr lang="hr-HR" dirty="0" smtClean="0"/>
              <a:t>Učenici će biti sposobni:</a:t>
            </a:r>
          </a:p>
          <a:p>
            <a:endParaRPr lang="hr-HR" dirty="0"/>
          </a:p>
          <a:p>
            <a:r>
              <a:rPr lang="hr-HR" dirty="0" smtClean="0"/>
              <a:t>Imenovati barem 3 fašistička logora na istočnoj jadranskoj obali</a:t>
            </a:r>
          </a:p>
          <a:p>
            <a:r>
              <a:rPr lang="hr-HR" dirty="0" smtClean="0"/>
              <a:t>Pokazati te logore na zemljovidu</a:t>
            </a:r>
          </a:p>
          <a:p>
            <a:r>
              <a:rPr lang="hr-HR" dirty="0" smtClean="0"/>
              <a:t>Objasniti barem dva uzroka osnivanja fašističkih logora na istočnoj jadranskoj obali</a:t>
            </a:r>
          </a:p>
          <a:p>
            <a:r>
              <a:rPr lang="hr-HR" dirty="0" smtClean="0"/>
              <a:t>Opisati uvjete života u logorima Kampor i Molat</a:t>
            </a:r>
          </a:p>
          <a:p>
            <a:r>
              <a:rPr lang="hr-HR" dirty="0" smtClean="0"/>
              <a:t>Razviti vlastiti stav prema talijanskom fašizmu i njegovom funkcioniranju</a:t>
            </a:r>
          </a:p>
          <a:p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13040139" y="3091543"/>
            <a:ext cx="10475844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200" b="1" dirty="0" smtClean="0"/>
              <a:t>Ishodi – srednje škole: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800" dirty="0" smtClean="0"/>
              <a:t>Učenici će biti sposobni: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r-HR" sz="2800" dirty="0"/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800" dirty="0" smtClean="0"/>
              <a:t>Navesti i objasniti više uzroka osnivanja talijanskih fašističkih logora na istočnoj jadranskoj obali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800" dirty="0" smtClean="0"/>
              <a:t>Usporediti odnos nacista, fašista i ustaša prema društvenim skupinama koje su bile zatvarane u logore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800" dirty="0" smtClean="0"/>
              <a:t>Analizirati položaj različitih društvenih skupina u fašističkim logorima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800" dirty="0" smtClean="0"/>
              <a:t>Razviti vlastiti stav o fašizmu te fašističkoj vlasti na istočnoj jadranskoj obali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674134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Nastavni sat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b="1" dirty="0" smtClean="0">
                <a:solidFill>
                  <a:srgbClr val="02AB84"/>
                </a:solidFill>
              </a:rPr>
              <a:t>Ponavljanje</a:t>
            </a:r>
            <a:r>
              <a:rPr lang="hr-HR" dirty="0" smtClean="0"/>
              <a:t> – pomoću pitanja ili rad učenika u parovima →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/>
              <a:t> </a:t>
            </a:r>
            <a:r>
              <a:rPr lang="hr-HR" dirty="0" smtClean="0"/>
              <a:t>   </a:t>
            </a:r>
            <a:r>
              <a:rPr lang="hr-HR" u="sng" dirty="0" smtClean="0"/>
              <a:t>najvažnije ponoviti:</a:t>
            </a:r>
          </a:p>
          <a:p>
            <a:r>
              <a:rPr lang="hr-HR" dirty="0"/>
              <a:t>Koje je teritorije obuhvaćala NDH?</a:t>
            </a:r>
            <a:endParaRPr lang="en-GB" dirty="0"/>
          </a:p>
          <a:p>
            <a:r>
              <a:rPr lang="hr-HR" dirty="0" smtClean="0"/>
              <a:t>Koji </a:t>
            </a:r>
            <a:r>
              <a:rPr lang="hr-HR" dirty="0"/>
              <a:t>su područja današnje Hrvatske bila pod talijanskom vlašću?</a:t>
            </a:r>
            <a:endParaRPr lang="en-GB" dirty="0"/>
          </a:p>
          <a:p>
            <a:r>
              <a:rPr lang="hr-HR" dirty="0" smtClean="0"/>
              <a:t>Nabroji </a:t>
            </a:r>
            <a:r>
              <a:rPr lang="hr-HR" dirty="0"/>
              <a:t>barem tri najvažnije odrednice talijanskog fašizma.</a:t>
            </a:r>
            <a:endParaRPr lang="en-GB" dirty="0"/>
          </a:p>
          <a:p>
            <a:r>
              <a:rPr lang="hr-HR" dirty="0" smtClean="0"/>
              <a:t>Koje </a:t>
            </a:r>
            <a:r>
              <a:rPr lang="hr-HR" dirty="0"/>
              <a:t>društvene skupine su nacisti i ustaše zatvarali u logore?</a:t>
            </a:r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r>
              <a:rPr lang="hr-HR" b="1" dirty="0" smtClean="0">
                <a:solidFill>
                  <a:srgbClr val="02AB84"/>
                </a:solidFill>
              </a:rPr>
              <a:t>Motivacija </a:t>
            </a:r>
            <a:r>
              <a:rPr lang="hr-HR" dirty="0" smtClean="0"/>
              <a:t>– osobne priče/rad na izvorima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 smtClean="0"/>
              <a:t>Moguće je započeti s fotografijom ili početkom intervjua nekog od zatočenika fašističkih logora, koja bi se onda razvijala kroz sat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 smtClean="0"/>
              <a:t>Npr. Fotografija Elvire Kohn, početak intervjua Eve Akerman, i dr.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b="1" dirty="0" smtClean="0">
                <a:solidFill>
                  <a:srgbClr val="02AB84"/>
                </a:solidFill>
              </a:rPr>
              <a:t>Glavni dio sata</a:t>
            </a:r>
            <a:r>
              <a:rPr lang="hr-HR" dirty="0" smtClean="0">
                <a:solidFill>
                  <a:srgbClr val="02AB84"/>
                </a:solidFill>
              </a:rPr>
              <a:t> </a:t>
            </a:r>
            <a:r>
              <a:rPr lang="hr-HR" dirty="0" smtClean="0"/>
              <a:t>– </a:t>
            </a:r>
            <a:r>
              <a:rPr lang="hr-HR" u="sng" dirty="0" smtClean="0"/>
              <a:t>najvažnije spomenuti: </a:t>
            </a:r>
            <a:r>
              <a:rPr lang="hr-HR" dirty="0" smtClean="0"/>
              <a:t>Rimske ugovore, pokušaji talijanizacije slavenskog stanovništva (talijanski kao službeni jezik, promjena imena i prezimena, zatvaranje svih slavenskih organizacija, klubova, itd), rasni zakoni i koje društvene grupe su se zatvarale u logore, uzroke njihova osnivanja, uvod u povijest logora Kampor i Molat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 smtClean="0"/>
              <a:t>Samostalni/grupni rad učenika na izvorima – samostalno istraživanje o funkcioniranju logora, uvjetima života u logoru, osobnim pričama logoraša, itd.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6650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Dostupni izvori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>
                <a:hlinkClick r:id="rId2"/>
              </a:rPr>
              <a:t>Koncentracijski</a:t>
            </a:r>
            <a:r>
              <a:rPr lang="en-GB" dirty="0">
                <a:hlinkClick r:id="rId2"/>
              </a:rPr>
              <a:t> </a:t>
            </a:r>
            <a:r>
              <a:rPr lang="en-GB" dirty="0" err="1">
                <a:hlinkClick r:id="rId2"/>
              </a:rPr>
              <a:t>logor</a:t>
            </a:r>
            <a:r>
              <a:rPr lang="en-GB" dirty="0">
                <a:hlinkClick r:id="rId2"/>
              </a:rPr>
              <a:t> </a:t>
            </a:r>
            <a:r>
              <a:rPr lang="en-GB" dirty="0" err="1">
                <a:hlinkClick r:id="rId2"/>
              </a:rPr>
              <a:t>Kampor</a:t>
            </a:r>
            <a:r>
              <a:rPr lang="en-GB" dirty="0">
                <a:hlinkClick r:id="rId2"/>
              </a:rPr>
              <a:t> (</a:t>
            </a:r>
            <a:r>
              <a:rPr lang="en-GB" dirty="0" err="1">
                <a:hlinkClick r:id="rId2"/>
              </a:rPr>
              <a:t>Rab</a:t>
            </a:r>
            <a:r>
              <a:rPr lang="en-GB" dirty="0">
                <a:hlinkClick r:id="rId2"/>
              </a:rPr>
              <a:t>), 27. </a:t>
            </a:r>
            <a:r>
              <a:rPr lang="en-GB" dirty="0" err="1">
                <a:hlinkClick r:id="rId2"/>
              </a:rPr>
              <a:t>srpnja</a:t>
            </a:r>
            <a:r>
              <a:rPr lang="en-GB" dirty="0">
                <a:hlinkClick r:id="rId2"/>
              </a:rPr>
              <a:t> 1942. – 8. </a:t>
            </a:r>
            <a:r>
              <a:rPr lang="en-GB" dirty="0" err="1">
                <a:hlinkClick r:id="rId2"/>
              </a:rPr>
              <a:t>rujna</a:t>
            </a:r>
            <a:r>
              <a:rPr lang="en-GB" dirty="0">
                <a:hlinkClick r:id="rId2"/>
              </a:rPr>
              <a:t> 1943 </a:t>
            </a:r>
            <a:r>
              <a:rPr lang="en-GB" dirty="0" smtClean="0">
                <a:hlinkClick r:id="rId2"/>
              </a:rPr>
              <a:t>– YouTube</a:t>
            </a:r>
            <a:r>
              <a:rPr lang="hr-HR" dirty="0" smtClean="0"/>
              <a:t> – </a:t>
            </a:r>
            <a:r>
              <a:rPr lang="hr-HR" u="sng" dirty="0" smtClean="0"/>
              <a:t>kratki video </a:t>
            </a:r>
            <a:r>
              <a:rPr lang="hr-HR" dirty="0" smtClean="0"/>
              <a:t>(7:25) minuta, koji može služiti kao uvod u osnivanje i funkcioniranje logora Kampor ili može biti dio obrade novog gradiva</a:t>
            </a:r>
          </a:p>
          <a:p>
            <a:endParaRPr lang="hr-HR" u="sng" dirty="0" smtClean="0"/>
          </a:p>
          <a:p>
            <a:r>
              <a:rPr lang="hr-HR" u="sng" dirty="0" smtClean="0"/>
              <a:t>Intevjui </a:t>
            </a:r>
            <a:r>
              <a:rPr lang="hr-HR" u="sng" dirty="0"/>
              <a:t>iz zbirke Osobnih sjećanja - </a:t>
            </a:r>
            <a:r>
              <a:rPr lang="hr-HR" u="sng" dirty="0">
                <a:hlinkClick r:id="rId3"/>
              </a:rPr>
              <a:t>http://www.osobnasjecanja.hr</a:t>
            </a:r>
            <a:r>
              <a:rPr lang="hr-HR" dirty="0" smtClean="0">
                <a:hlinkClick r:id="rId3"/>
              </a:rPr>
              <a:t>/</a:t>
            </a:r>
            <a:endParaRPr lang="hr-HR" dirty="0" smtClean="0"/>
          </a:p>
          <a:p>
            <a:r>
              <a:rPr lang="hr-HR" dirty="0" smtClean="0"/>
              <a:t>Relevantni intervjui:</a:t>
            </a:r>
          </a:p>
          <a:p>
            <a:r>
              <a:rPr lang="hr-HR" dirty="0" smtClean="0"/>
              <a:t>Eva Akerman - </a:t>
            </a:r>
            <a:r>
              <a:rPr lang="en-GB" dirty="0">
                <a:hlinkClick r:id="rId4"/>
              </a:rPr>
              <a:t>Eva </a:t>
            </a:r>
            <a:r>
              <a:rPr lang="en-GB" dirty="0" err="1">
                <a:hlinkClick r:id="rId4"/>
              </a:rPr>
              <a:t>Akerman</a:t>
            </a:r>
            <a:r>
              <a:rPr lang="en-GB" dirty="0">
                <a:hlinkClick r:id="rId4"/>
              </a:rPr>
              <a:t> - video - </a:t>
            </a:r>
            <a:r>
              <a:rPr lang="en-GB" dirty="0" smtClean="0">
                <a:hlinkClick r:id="rId4"/>
              </a:rPr>
              <a:t>osobnasjecanja.hr</a:t>
            </a:r>
            <a:endParaRPr lang="hr-HR" dirty="0" smtClean="0"/>
          </a:p>
          <a:p>
            <a:r>
              <a:rPr lang="hr-HR" dirty="0" smtClean="0"/>
              <a:t>Dragica Vajnberger - </a:t>
            </a:r>
            <a:r>
              <a:rPr lang="en-GB" dirty="0" err="1">
                <a:hlinkClick r:id="rId5"/>
              </a:rPr>
              <a:t>Dragica</a:t>
            </a:r>
            <a:r>
              <a:rPr lang="en-GB" dirty="0">
                <a:hlinkClick r:id="rId5"/>
              </a:rPr>
              <a:t> </a:t>
            </a:r>
            <a:r>
              <a:rPr lang="en-GB" dirty="0" err="1">
                <a:hlinkClick r:id="rId5"/>
              </a:rPr>
              <a:t>Vajnberger</a:t>
            </a:r>
            <a:r>
              <a:rPr lang="en-GB" dirty="0">
                <a:hlinkClick r:id="rId5"/>
              </a:rPr>
              <a:t> - video - </a:t>
            </a:r>
            <a:r>
              <a:rPr lang="en-GB" dirty="0" smtClean="0">
                <a:hlinkClick r:id="rId5"/>
              </a:rPr>
              <a:t>osobnasjecanja.hr</a:t>
            </a:r>
            <a:endParaRPr lang="hr-HR" dirty="0" smtClean="0"/>
          </a:p>
          <a:p>
            <a:r>
              <a:rPr lang="hr-HR" dirty="0" smtClean="0"/>
              <a:t>Slavko Malnar - </a:t>
            </a:r>
            <a:r>
              <a:rPr lang="en-GB" dirty="0" err="1">
                <a:hlinkClick r:id="rId6"/>
              </a:rPr>
              <a:t>Slavko</a:t>
            </a:r>
            <a:r>
              <a:rPr lang="en-GB" dirty="0">
                <a:hlinkClick r:id="rId6"/>
              </a:rPr>
              <a:t> </a:t>
            </a:r>
            <a:r>
              <a:rPr lang="en-GB" dirty="0" err="1">
                <a:hlinkClick r:id="rId6"/>
              </a:rPr>
              <a:t>Malnar</a:t>
            </a:r>
            <a:r>
              <a:rPr lang="en-GB" dirty="0">
                <a:hlinkClick r:id="rId6"/>
              </a:rPr>
              <a:t> - video - </a:t>
            </a:r>
            <a:r>
              <a:rPr lang="en-GB" dirty="0" smtClean="0">
                <a:hlinkClick r:id="rId6"/>
              </a:rPr>
              <a:t>osobnasjecanja.hr</a:t>
            </a:r>
            <a:endParaRPr lang="hr-HR" dirty="0" smtClean="0"/>
          </a:p>
          <a:p>
            <a:endParaRPr lang="hr-HR" dirty="0"/>
          </a:p>
          <a:p>
            <a:r>
              <a:rPr lang="hr-HR" u="sng" dirty="0" smtClean="0"/>
              <a:t>I campi fascisti </a:t>
            </a:r>
            <a:r>
              <a:rPr lang="hr-HR" dirty="0" smtClean="0"/>
              <a:t>- </a:t>
            </a:r>
            <a:r>
              <a:rPr lang="it-IT" dirty="0">
                <a:hlinkClick r:id="rId7"/>
              </a:rPr>
              <a:t>I CAMPI FASCISTI - Dalle guerre in Africa alla Repubblica di </a:t>
            </a:r>
            <a:r>
              <a:rPr lang="it-IT" dirty="0" smtClean="0">
                <a:hlinkClick r:id="rId7"/>
              </a:rPr>
              <a:t>Salò</a:t>
            </a:r>
            <a:endParaRPr lang="hr-HR" dirty="0" smtClean="0"/>
          </a:p>
          <a:p>
            <a:r>
              <a:rPr lang="hr-HR" dirty="0" smtClean="0"/>
              <a:t>Svjedočanstva - </a:t>
            </a:r>
            <a:r>
              <a:rPr lang="it-IT" dirty="0">
                <a:hlinkClick r:id="rId8"/>
              </a:rPr>
              <a:t>I CAMPI FASCISTI - Dalle guerre in Africa alla Repubblica di </a:t>
            </a:r>
            <a:r>
              <a:rPr lang="it-IT" dirty="0" smtClean="0">
                <a:hlinkClick r:id="rId8"/>
              </a:rPr>
              <a:t>Salò</a:t>
            </a:r>
            <a:endParaRPr lang="hr-HR" dirty="0" smtClean="0"/>
          </a:p>
          <a:p>
            <a:r>
              <a:rPr lang="hr-HR" dirty="0" smtClean="0"/>
              <a:t>Fotografije - </a:t>
            </a:r>
            <a:r>
              <a:rPr lang="it-IT" dirty="0">
                <a:hlinkClick r:id="rId9"/>
              </a:rPr>
              <a:t>I CAMPI FASCISTI - Dalle guerre in Africa alla Repubblica di </a:t>
            </a:r>
            <a:r>
              <a:rPr lang="it-IT" dirty="0" smtClean="0">
                <a:hlinkClick r:id="rId9"/>
              </a:rPr>
              <a:t>Salò</a:t>
            </a:r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2984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Dostupni izvori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u="sng" dirty="0" smtClean="0"/>
              <a:t>Čuvari žlice/Guardians of the Spoon </a:t>
            </a:r>
            <a:r>
              <a:rPr lang="hr-HR" dirty="0" smtClean="0"/>
              <a:t>- </a:t>
            </a:r>
            <a:r>
              <a:rPr lang="en-GB" dirty="0">
                <a:hlinkClick r:id="rId2"/>
              </a:rPr>
              <a:t>Guardians of the spoon – Guardians of the </a:t>
            </a:r>
            <a:r>
              <a:rPr lang="en-GB" dirty="0" smtClean="0">
                <a:hlinkClick r:id="rId2"/>
              </a:rPr>
              <a:t>spoon</a:t>
            </a:r>
            <a:endParaRPr lang="hr-HR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hr-HR" dirty="0" smtClean="0"/>
              <a:t>Knjiga – fotografije i svjedočanstva  - </a:t>
            </a:r>
            <a:r>
              <a:rPr lang="en-GB" dirty="0">
                <a:hlinkClick r:id="rId3"/>
              </a:rPr>
              <a:t>The Book – Guardians of the </a:t>
            </a:r>
            <a:r>
              <a:rPr lang="en-GB" dirty="0" smtClean="0">
                <a:hlinkClick r:id="rId3"/>
              </a:rPr>
              <a:t>spoon</a:t>
            </a:r>
            <a:endParaRPr lang="hr-HR" dirty="0" smtClean="0"/>
          </a:p>
          <a:p>
            <a:pPr>
              <a:buFont typeface="Wingdings" panose="05000000000000000000" pitchFamily="2" charset="2"/>
              <a:buChar char="Ø"/>
            </a:pPr>
            <a:endParaRPr lang="hr-HR" dirty="0"/>
          </a:p>
          <a:p>
            <a:pPr>
              <a:buFont typeface="Wingdings" panose="05000000000000000000" pitchFamily="2" charset="2"/>
              <a:buChar char="Ø"/>
            </a:pPr>
            <a:r>
              <a:rPr lang="hr-HR" dirty="0" smtClean="0"/>
              <a:t>USC Shoa Foundation – Iwitness platforma - </a:t>
            </a:r>
            <a:r>
              <a:rPr lang="en-GB" dirty="0">
                <a:hlinkClick r:id="rId4"/>
              </a:rPr>
              <a:t>Search | </a:t>
            </a:r>
            <a:r>
              <a:rPr lang="en-GB" dirty="0" err="1">
                <a:hlinkClick r:id="rId4"/>
              </a:rPr>
              <a:t>IWitness</a:t>
            </a:r>
            <a:r>
              <a:rPr lang="en-GB" dirty="0">
                <a:hlinkClick r:id="rId4"/>
              </a:rPr>
              <a:t> (usc.edu</a:t>
            </a:r>
            <a:r>
              <a:rPr lang="en-GB" dirty="0" smtClean="0">
                <a:hlinkClick r:id="rId4"/>
              </a:rPr>
              <a:t>)</a:t>
            </a:r>
            <a:endParaRPr lang="hr-HR" dirty="0" smtClean="0"/>
          </a:p>
          <a:p>
            <a:pPr>
              <a:buFont typeface="Wingdings" panose="05000000000000000000" pitchFamily="2" charset="2"/>
              <a:buChar char="Ø"/>
            </a:pPr>
            <a:endParaRPr lang="hr-HR" dirty="0"/>
          </a:p>
          <a:p>
            <a:pPr>
              <a:buFont typeface="Wingdings" panose="05000000000000000000" pitchFamily="2" charset="2"/>
              <a:buChar char="Ø"/>
            </a:pPr>
            <a:r>
              <a:rPr lang="hr-HR" dirty="0"/>
              <a:t>Centropa - </a:t>
            </a:r>
            <a:r>
              <a:rPr lang="hr-HR" dirty="0">
                <a:hlinkClick r:id="rId5"/>
              </a:rPr>
              <a:t>https://www.centropa.org</a:t>
            </a:r>
            <a:r>
              <a:rPr lang="hr-HR" dirty="0" smtClean="0">
                <a:hlinkClick r:id="rId5"/>
              </a:rPr>
              <a:t>/</a:t>
            </a:r>
            <a:endParaRPr lang="hr-HR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hr-HR" dirty="0" smtClean="0"/>
              <a:t>Elvira Kohn - </a:t>
            </a:r>
            <a:r>
              <a:rPr lang="en-GB" dirty="0" err="1">
                <a:hlinkClick r:id="rId6"/>
              </a:rPr>
              <a:t>elvira</a:t>
            </a:r>
            <a:r>
              <a:rPr lang="en-GB" dirty="0">
                <a:hlinkClick r:id="rId6"/>
              </a:rPr>
              <a:t> </a:t>
            </a:r>
            <a:r>
              <a:rPr lang="en-GB" dirty="0" err="1">
                <a:hlinkClick r:id="rId6"/>
              </a:rPr>
              <a:t>kohn</a:t>
            </a:r>
            <a:r>
              <a:rPr lang="en-GB" dirty="0">
                <a:hlinkClick r:id="rId6"/>
              </a:rPr>
              <a:t> | </a:t>
            </a:r>
            <a:r>
              <a:rPr lang="en-GB" dirty="0" err="1">
                <a:hlinkClick r:id="rId6"/>
              </a:rPr>
              <a:t>Centropa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4268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Radionica „Fašistički logori na jadranskoj obali”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hr-HR" sz="3600" dirty="0" smtClean="0"/>
              <a:t>Zadatak </a:t>
            </a:r>
            <a:r>
              <a:rPr lang="hr-HR" sz="3600" dirty="0"/>
              <a:t>je osmisliti i izraditi lik koji ćete na kraju zalijepiti na fotografiju. Dakle, prvo dobro pogledajte fotografiju, pročitajte njezin opis i osmislite lik koji ćete na nju dodati. Tko je taj lik, kako se zove, što on radi, kako se pritom osjeća, o čemu razmišlja. Kada ste sve to osmislili, izradit ćete taj lik i zalijepiti ga na željeno mjesto na fotografiji. Na kraju, kada svi parovi završe s izradom, svatko će prezentirati svoju lutkicu, ispričat će njezinu priču prema gore navedenim pitanjima. </a:t>
            </a:r>
            <a:endParaRPr lang="hr-HR" sz="3600" dirty="0" smtClean="0"/>
          </a:p>
          <a:p>
            <a:pPr algn="ctr"/>
            <a:endParaRPr lang="hr-HR" sz="3600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4226" y="6232266"/>
            <a:ext cx="8865128" cy="664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908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Active Citizens Fund">
      <a:dk1>
        <a:sysClr val="windowText" lastClr="000000"/>
      </a:dk1>
      <a:lt1>
        <a:sysClr val="window" lastClr="FFFFFF"/>
      </a:lt1>
      <a:dk2>
        <a:srgbClr val="1E1E1C"/>
      </a:dk2>
      <a:lt2>
        <a:srgbClr val="0F3C74"/>
      </a:lt2>
      <a:accent1>
        <a:srgbClr val="0F3C74"/>
      </a:accent1>
      <a:accent2>
        <a:srgbClr val="D8222C"/>
      </a:accent2>
      <a:accent3>
        <a:srgbClr val="3EAF79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gendefinert 1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mal_EØSMidlene.potx" id="{2877A2A8-6D65-4BE8-A3B9-A911333E1F70}" vid="{D3D72181-B44E-471C-A438-738F633005D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ntent_x0020_Category xmlns="ee113f45-a3a0-43d7-bb73-ef1386736f1c">Guidance</Content_x0020_Category>
    <Description0 xmlns="a233ad36-741f-4652-8809-dbd6dfc03ae3">A complete template for communication event presentations.</Description0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CB40F875F19E4B85BA6EF88F9ECDD5" ma:contentTypeVersion="15" ma:contentTypeDescription="Create a new document." ma:contentTypeScope="" ma:versionID="ec08951efac3eeb4619e47446f7c350e">
  <xsd:schema xmlns:xsd="http://www.w3.org/2001/XMLSchema" xmlns:xs="http://www.w3.org/2001/XMLSchema" xmlns:p="http://schemas.microsoft.com/office/2006/metadata/properties" xmlns:ns2="ee113f45-a3a0-43d7-bb73-ef1386736f1c" xmlns:ns3="a233ad36-741f-4652-8809-dbd6dfc03ae3" targetNamespace="http://schemas.microsoft.com/office/2006/metadata/properties" ma:root="true" ma:fieldsID="64dfb6aeb26076cfc654e6c931afde52" ns2:_="" ns3:_="">
    <xsd:import namespace="ee113f45-a3a0-43d7-bb73-ef1386736f1c"/>
    <xsd:import namespace="a233ad36-741f-4652-8809-dbd6dfc03ae3"/>
    <xsd:element name="properties">
      <xsd:complexType>
        <xsd:sequence>
          <xsd:element name="documentManagement">
            <xsd:complexType>
              <xsd:all>
                <xsd:element ref="ns2:Content_x0020_Category"/>
                <xsd:element ref="ns3:Description0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113f45-a3a0-43d7-bb73-ef1386736f1c" elementFormDefault="qualified">
    <xsd:import namespace="http://schemas.microsoft.com/office/2006/documentManagement/types"/>
    <xsd:import namespace="http://schemas.microsoft.com/office/infopath/2007/PartnerControls"/>
    <xsd:element name="Content_x0020_Category" ma:index="2" ma:displayName="Content Category" ma:default="Guidance" ma:format="Dropdown" ma:internalName="Content_x0020_Category" ma:readOnly="false">
      <xsd:simpleType>
        <xsd:union memberTypes="dms:Text">
          <xsd:simpleType>
            <xsd:restriction base="dms:Choice">
              <xsd:enumeration value="Guidance"/>
              <xsd:enumeration value="Good Practice"/>
              <xsd:enumeration value="Image"/>
              <xsd:enumeration value="Overview"/>
              <xsd:enumeration value="Planning"/>
              <xsd:enumeration value="Template"/>
            </xsd:restriction>
          </xsd:simpleType>
        </xsd:union>
      </xsd:simpleType>
    </xsd:element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33ad36-741f-4652-8809-dbd6dfc03ae3" elementFormDefault="qualified">
    <xsd:import namespace="http://schemas.microsoft.com/office/2006/documentManagement/types"/>
    <xsd:import namespace="http://schemas.microsoft.com/office/infopath/2007/PartnerControls"/>
    <xsd:element name="Description0" ma:index="3" nillable="true" ma:displayName="Description" ma:internalName="Description0" ma:readOnly="false">
      <xsd:simpleType>
        <xsd:restriction base="dms:Text">
          <xsd:maxLength value="255"/>
        </xsd:restriction>
      </xsd:simpleType>
    </xsd:element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hidden="true" ma:internalName="MediaServiceKeyPoint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5C3D48C-F924-4637-9731-39C580C476FC}">
  <ds:schemaRefs>
    <ds:schemaRef ds:uri="ee113f45-a3a0-43d7-bb73-ef1386736f1c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a233ad36-741f-4652-8809-dbd6dfc03ae3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23972509-3ED2-460A-AA7C-A11A5CE10E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8F002C1-FCE1-4950-932E-4C2D03B94D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e113f45-a3a0-43d7-bb73-ef1386736f1c"/>
    <ds:schemaRef ds:uri="a233ad36-741f-4652-8809-dbd6dfc03a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PPT-mal_EØSMidlene</Template>
  <TotalTime>291</TotalTime>
  <Words>727</Words>
  <Application>Microsoft Office PowerPoint</Application>
  <PresentationFormat>Custom</PresentationFormat>
  <Paragraphs>88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Wingdings</vt:lpstr>
      <vt:lpstr>Office-tema</vt:lpstr>
      <vt:lpstr>PowerPoint Presentation</vt:lpstr>
      <vt:lpstr>Karta logora na istočnoj jadranskoj obali</vt:lpstr>
      <vt:lpstr>Koncentracijski logor Kampor na Rabu</vt:lpstr>
      <vt:lpstr>Koncentracijski logor Molat</vt:lpstr>
      <vt:lpstr>Ishodi učenja</vt:lpstr>
      <vt:lpstr>Nastavni sat</vt:lpstr>
      <vt:lpstr>Dostupni izvori</vt:lpstr>
      <vt:lpstr>Dostupni izvori</vt:lpstr>
      <vt:lpstr>Radionica „Fašistički logori na jadranskoj obali”</vt:lpstr>
      <vt:lpstr>PowerPoint Presentation</vt:lpstr>
    </vt:vector>
  </TitlesOfParts>
  <Company>EFTA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Communications template-ACF presentation</dc:title>
  <dc:creator>WEGGERSEN Lillann</dc:creator>
  <cp:lastModifiedBy>tena banjeglav</cp:lastModifiedBy>
  <cp:revision>24</cp:revision>
  <dcterms:created xsi:type="dcterms:W3CDTF">2017-06-12T12:11:38Z</dcterms:created>
  <dcterms:modified xsi:type="dcterms:W3CDTF">2023-04-22T12:24:47Z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0x010100FACB40F875F19E4B85BA6EF88F9ECDD5</vt:lpwstr>
  </property>
</Properties>
</file>